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4475" r:id="rId4"/>
    <p:sldMasterId id="2147484495" r:id="rId5"/>
    <p:sldMasterId id="2147484527" r:id="rId6"/>
  </p:sldMasterIdLst>
  <p:notesMasterIdLst>
    <p:notesMasterId r:id="rId41"/>
  </p:notesMasterIdLst>
  <p:handoutMasterIdLst>
    <p:handoutMasterId r:id="rId42"/>
  </p:handoutMasterIdLst>
  <p:sldIdLst>
    <p:sldId id="1502" r:id="rId7"/>
    <p:sldId id="4311" r:id="rId8"/>
    <p:sldId id="4323" r:id="rId9"/>
    <p:sldId id="270" r:id="rId10"/>
    <p:sldId id="1845" r:id="rId11"/>
    <p:sldId id="586" r:id="rId12"/>
    <p:sldId id="4329" r:id="rId13"/>
    <p:sldId id="288" r:id="rId14"/>
    <p:sldId id="4330" r:id="rId15"/>
    <p:sldId id="4331" r:id="rId16"/>
    <p:sldId id="4332" r:id="rId17"/>
    <p:sldId id="303" r:id="rId18"/>
    <p:sldId id="4333" r:id="rId19"/>
    <p:sldId id="4340" r:id="rId20"/>
    <p:sldId id="4325" r:id="rId21"/>
    <p:sldId id="4326" r:id="rId22"/>
    <p:sldId id="4327" r:id="rId23"/>
    <p:sldId id="4328" r:id="rId24"/>
    <p:sldId id="4335" r:id="rId25"/>
    <p:sldId id="4339" r:id="rId26"/>
    <p:sldId id="4341" r:id="rId27"/>
    <p:sldId id="294" r:id="rId28"/>
    <p:sldId id="4336" r:id="rId29"/>
    <p:sldId id="4337" r:id="rId30"/>
    <p:sldId id="4338" r:id="rId31"/>
    <p:sldId id="1983" r:id="rId32"/>
    <p:sldId id="4342" r:id="rId33"/>
    <p:sldId id="4324" r:id="rId34"/>
    <p:sldId id="1658" r:id="rId35"/>
    <p:sldId id="1961" r:id="rId36"/>
    <p:sldId id="1659" r:id="rId37"/>
    <p:sldId id="1962" r:id="rId38"/>
    <p:sldId id="4343" r:id="rId39"/>
    <p:sldId id="1597" r:id="rId40"/>
  </p:sldIdLst>
  <p:sldSz cx="12436475" cy="6994525"/>
  <p:notesSz cx="6858000" cy="9144000"/>
  <p:kinsoku lang="ja-JP" invalStChars="、。，．・：；？！゛゜ヽヾゝゞ々’”）〕］｝〉》」』】°‰′″℃％!%),.:;]}｡｣､･ﾞﾟ" invalEndChars="‘“（〔［｛〈《「『【￥＄$([\{｢ -"/>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Light Template" id="{E1C8FB21-FF75-44A0-8090-B2FB240B014B}">
          <p14:sldIdLst>
            <p14:sldId id="1502"/>
            <p14:sldId id="4311"/>
            <p14:sldId id="4323"/>
            <p14:sldId id="270"/>
            <p14:sldId id="1845"/>
            <p14:sldId id="586"/>
            <p14:sldId id="4329"/>
            <p14:sldId id="288"/>
            <p14:sldId id="4330"/>
            <p14:sldId id="4331"/>
            <p14:sldId id="4332"/>
            <p14:sldId id="303"/>
            <p14:sldId id="4333"/>
            <p14:sldId id="4340"/>
            <p14:sldId id="4325"/>
            <p14:sldId id="4326"/>
            <p14:sldId id="4327"/>
            <p14:sldId id="4328"/>
            <p14:sldId id="4335"/>
            <p14:sldId id="4339"/>
            <p14:sldId id="4341"/>
            <p14:sldId id="294"/>
            <p14:sldId id="4336"/>
            <p14:sldId id="4337"/>
            <p14:sldId id="4338"/>
            <p14:sldId id="1983"/>
            <p14:sldId id="4342"/>
            <p14:sldId id="4324"/>
            <p14:sldId id="1658"/>
            <p14:sldId id="1961"/>
            <p14:sldId id="1659"/>
            <p14:sldId id="1962"/>
            <p14:sldId id="4343"/>
          </p14:sldIdLst>
        </p14:section>
        <p14:section name="Closing" id="{84A49FF8-64AE-4F04-B723-8ED936E15FF1}">
          <p14:sldIdLst>
            <p14:sldId id="159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David Ortinau" initials="DO" lastIdx="2" clrIdx="7"/>
  <p:cmAuthor id="1" name="Mary Feil-Jacobs" initials="MFJ" lastIdx="43" clrIdx="1"/>
  <p:cmAuthor id="2" name="Monica Lueder" initials="ML" lastIdx="22" clrIdx="2">
    <p:extLst/>
  </p:cmAuthor>
  <p:cmAuthor id="3" name="Mary Feil-Jacobs" initials="MF" lastIdx="22" clrIdx="3">
    <p:extLst/>
  </p:cmAuthor>
  <p:cmAuthor id="4" name="Lacey Butler" initials="LB [7]" lastIdx="1" clrIdx="4"/>
  <p:cmAuthor id="5" name="Lacey Butler" initials="LB [8]" lastIdx="1" clrIdx="5"/>
  <p:cmAuthor id="6" name="Dave Ortinau (Rendr LLC)" initials="DO(L [4]" lastIdx="1"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6E6E6"/>
    <a:srgbClr val="FFFFFF"/>
    <a:srgbClr val="0078D7"/>
    <a:srgbClr val="FF8C00"/>
    <a:srgbClr val="D83B01"/>
    <a:srgbClr val="FFB900"/>
    <a:srgbClr val="107C10"/>
    <a:srgbClr val="353535"/>
    <a:srgbClr val="FF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14" autoAdjust="0"/>
    <p:restoredTop sz="86486" autoAdjust="0"/>
  </p:normalViewPr>
  <p:slideViewPr>
    <p:cSldViewPr>
      <p:cViewPr varScale="1">
        <p:scale>
          <a:sx n="135" d="100"/>
          <a:sy n="135" d="100"/>
        </p:scale>
        <p:origin x="176" y="360"/>
      </p:cViewPr>
      <p:guideLst/>
    </p:cSldViewPr>
  </p:slideViewPr>
  <p:outlineViewPr>
    <p:cViewPr>
      <p:scale>
        <a:sx n="33" d="100"/>
        <a:sy n="33" d="100"/>
      </p:scale>
      <p:origin x="0" y="-9840"/>
    </p:cViewPr>
  </p:outlineViewPr>
  <p:notesTextViewPr>
    <p:cViewPr>
      <p:scale>
        <a:sx n="100" d="100"/>
        <a:sy n="100" d="100"/>
      </p:scale>
      <p:origin x="0" y="0"/>
    </p:cViewPr>
  </p:notesTextViewPr>
  <p:sorterViewPr>
    <p:cViewPr>
      <p:scale>
        <a:sx n="50" d="100"/>
        <a:sy n="50" d="100"/>
      </p:scale>
      <p:origin x="0" y="-2102"/>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commentAuthors" Target="commentAuthors.xml"/><Relationship Id="rId8" Type="http://schemas.openxmlformats.org/officeDocument/2006/relationships/slide" Target="slides/slide2.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heme" Target="theme/theme1.xml"/><Relationship Id="rId20" Type="http://schemas.openxmlformats.org/officeDocument/2006/relationships/slide" Target="slides/slide14.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2/19/19 5:52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2/19/19 5:52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sz="900" b="0" i="0" kern="1200" dirty="0">
                <a:solidFill>
                  <a:schemeClr val="tx1"/>
                </a:solidFill>
                <a:effectLst/>
                <a:latin typeface="Segoe UI Light" pitchFamily="34" charset="0"/>
                <a:ea typeface="+mn-ea"/>
                <a:cs typeface="+mn-cs"/>
              </a:rPr>
              <a:t>Building cross-platform native UIs with one shared codebase was once just a dream. With </a:t>
            </a:r>
            <a:r>
              <a:rPr lang="en-US" sz="900" b="0" i="0" kern="1200" dirty="0" err="1">
                <a:solidFill>
                  <a:schemeClr val="tx1"/>
                </a:solidFill>
                <a:effectLst/>
                <a:latin typeface="Segoe UI Light" pitchFamily="34" charset="0"/>
                <a:ea typeface="+mn-ea"/>
                <a:cs typeface="+mn-cs"/>
              </a:rPr>
              <a:t>Xamarin.Forms</a:t>
            </a:r>
            <a:r>
              <a:rPr lang="en-US" sz="900" b="0" i="0" kern="1200" dirty="0">
                <a:solidFill>
                  <a:schemeClr val="tx1"/>
                </a:solidFill>
                <a:effectLst/>
                <a:latin typeface="Segoe UI Light" pitchFamily="34" charset="0"/>
                <a:ea typeface="+mn-ea"/>
                <a:cs typeface="+mn-cs"/>
              </a:rPr>
              <a:t>, this dream is now a reality. </a:t>
            </a:r>
            <a:r>
              <a:rPr lang="en-US" sz="900" b="0" i="0" kern="1200" dirty="0" err="1">
                <a:solidFill>
                  <a:schemeClr val="tx1"/>
                </a:solidFill>
                <a:effectLst/>
                <a:latin typeface="Segoe UI Light" pitchFamily="34" charset="0"/>
                <a:ea typeface="+mn-ea"/>
                <a:cs typeface="+mn-cs"/>
              </a:rPr>
              <a:t>Xamarin.Forms</a:t>
            </a:r>
            <a:r>
              <a:rPr lang="en-US" sz="900" b="0" i="0" kern="1200" dirty="0">
                <a:solidFill>
                  <a:schemeClr val="tx1"/>
                </a:solidFill>
                <a:effectLst/>
                <a:latin typeface="Segoe UI Light" pitchFamily="34" charset="0"/>
                <a:ea typeface="+mn-ea"/>
                <a:cs typeface="+mn-cs"/>
              </a:rPr>
              <a:t> allows you to build a native UI for three platforms with one shared C# codebase. Simply put, if you know C# then you're ready to build iOS, Android, and Windows apps with more platforms on the horizon. </a:t>
            </a:r>
            <a:r>
              <a:rPr lang="en-US" sz="900" b="0" i="0" kern="1200" dirty="0" err="1">
                <a:solidFill>
                  <a:schemeClr val="tx1"/>
                </a:solidFill>
                <a:effectLst/>
                <a:latin typeface="Segoe UI Light" pitchFamily="34" charset="0"/>
                <a:ea typeface="+mn-ea"/>
                <a:cs typeface="+mn-cs"/>
              </a:rPr>
              <a:t>Xamarin.Forms</a:t>
            </a:r>
            <a:r>
              <a:rPr lang="en-US" sz="900" b="0" i="0" kern="1200" dirty="0">
                <a:solidFill>
                  <a:schemeClr val="tx1"/>
                </a:solidFill>
                <a:effectLst/>
                <a:latin typeface="Segoe UI Light" pitchFamily="34" charset="0"/>
                <a:ea typeface="+mn-ea"/>
                <a:cs typeface="+mn-cs"/>
              </a:rPr>
              <a:t> is already packed with tons of awesome features, and recently has seen major improvements in stability and performance. The fun doesn't stop there as we continue to make significant advancements. Join us as we give you a full breakdown of all the spectacular features that have been released and a peek into the future of </a:t>
            </a:r>
            <a:r>
              <a:rPr lang="en-US" sz="900" b="0" i="0" kern="1200" dirty="0" err="1">
                <a:solidFill>
                  <a:schemeClr val="tx1"/>
                </a:solidFill>
                <a:effectLst/>
                <a:latin typeface="Segoe UI Light" pitchFamily="34" charset="0"/>
                <a:ea typeface="+mn-ea"/>
                <a:cs typeface="+mn-cs"/>
              </a:rPr>
              <a:t>Xamarin.Forms</a:t>
            </a:r>
            <a:r>
              <a:rPr lang="en-US" sz="900" b="0" i="0" kern="1200" dirty="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313C66B-7AF5-40BA-8933-D16874FF94CC}" type="datetime8">
              <a:rPr lang="en-US" smtClean="0"/>
              <a:t>2/19/19 5:52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2622241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2312581-360B-47C1-B542-E243687CFC8B}" type="slidenum">
              <a:rPr lang="en-US" smtClean="0"/>
              <a:t>22</a:t>
            </a:fld>
            <a:endParaRPr lang="en-US"/>
          </a:p>
        </p:txBody>
      </p:sp>
    </p:spTree>
    <p:extLst>
      <p:ext uri="{BB962C8B-B14F-4D97-AF65-F5344CB8AC3E}">
        <p14:creationId xmlns:p14="http://schemas.microsoft.com/office/powerpoint/2010/main" val="1762306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669DC94B-DB72-488C-A100-9C8F7341285A}" type="datetime8">
              <a:rPr lang="en-US" smtClean="0">
                <a:solidFill>
                  <a:prstClr val="black"/>
                </a:solidFill>
              </a:rPr>
              <a:t>2/19/19 5:52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34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717330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love that I can build anything with .NET.  We’ve made significant investments in .NET over the years as well as unifying the ecosystem to support building literally anything.</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2/19/19 5:52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2720201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742CF5-576E-4BE3-9102-375535DDCE68}" type="datetime1">
              <a:rPr lang="en-US" smtClean="0"/>
              <a:t>2/19/19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2460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5742CF5-576E-4BE3-9102-375535DDCE68}" type="datetime1">
              <a:rPr lang="en-US" smtClean="0"/>
              <a:t>2/20/19</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31878064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02312581-360B-47C1-B542-E243687CFC8B}" type="slidenum">
              <a:rPr lang="en-US" smtClean="0"/>
              <a:t>8</a:t>
            </a:fld>
            <a:endParaRPr lang="en-US"/>
          </a:p>
        </p:txBody>
      </p:sp>
    </p:spTree>
    <p:extLst>
      <p:ext uri="{BB962C8B-B14F-4D97-AF65-F5344CB8AC3E}">
        <p14:creationId xmlns:p14="http://schemas.microsoft.com/office/powerpoint/2010/main" val="386308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02312581-360B-47C1-B542-E243687CFC8B}" type="slidenum">
              <a:rPr lang="en-US" smtClean="0"/>
              <a:t>9</a:t>
            </a:fld>
            <a:endParaRPr lang="en-US"/>
          </a:p>
        </p:txBody>
      </p:sp>
    </p:spTree>
    <p:extLst>
      <p:ext uri="{BB962C8B-B14F-4D97-AF65-F5344CB8AC3E}">
        <p14:creationId xmlns:p14="http://schemas.microsoft.com/office/powerpoint/2010/main" val="3375470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02312581-360B-47C1-B542-E243687CFC8B}" type="slidenum">
              <a:rPr lang="en-US" smtClean="0"/>
              <a:t>10</a:t>
            </a:fld>
            <a:endParaRPr lang="en-US"/>
          </a:p>
        </p:txBody>
      </p:sp>
    </p:spTree>
    <p:extLst>
      <p:ext uri="{BB962C8B-B14F-4D97-AF65-F5344CB8AC3E}">
        <p14:creationId xmlns:p14="http://schemas.microsoft.com/office/powerpoint/2010/main" val="21828032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02312581-360B-47C1-B542-E243687CFC8B}" type="slidenum">
              <a:rPr lang="en-US" smtClean="0"/>
              <a:t>11</a:t>
            </a:fld>
            <a:endParaRPr lang="en-US"/>
          </a:p>
        </p:txBody>
      </p:sp>
    </p:spTree>
    <p:extLst>
      <p:ext uri="{BB962C8B-B14F-4D97-AF65-F5344CB8AC3E}">
        <p14:creationId xmlns:p14="http://schemas.microsoft.com/office/powerpoint/2010/main" val="3227385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02312581-360B-47C1-B542-E243687CFC8B}" type="slidenum">
              <a:rPr lang="en-US" smtClean="0"/>
              <a:t>21</a:t>
            </a:fld>
            <a:endParaRPr lang="en-US"/>
          </a:p>
        </p:txBody>
      </p:sp>
    </p:spTree>
    <p:extLst>
      <p:ext uri="{BB962C8B-B14F-4D97-AF65-F5344CB8AC3E}">
        <p14:creationId xmlns:p14="http://schemas.microsoft.com/office/powerpoint/2010/main" val="16639585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3"/>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41371"/>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Drag picture to placeholder or click icon to add</a:t>
            </a:r>
            <a:endParaRPr lang="en-US" dirty="0"/>
          </a:p>
        </p:txBody>
      </p:sp>
    </p:spTree>
    <p:extLst>
      <p:ext uri="{BB962C8B-B14F-4D97-AF65-F5344CB8AC3E}">
        <p14:creationId xmlns:p14="http://schemas.microsoft.com/office/powerpoint/2010/main" val="2979381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a:t>Click to edit Master title style</a:t>
            </a:r>
            <a:endParaRPr lang="en-US" dirty="0"/>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78331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22771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8" y="479425"/>
            <a:ext cx="1451843"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ontent 01">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56253" y="317704"/>
            <a:ext cx="11769310" cy="831201"/>
          </a:xfrm>
          <a:prstGeom prst="rect">
            <a:avLst/>
          </a:prstGeom>
        </p:spPr>
        <p:txBody>
          <a:bodyPr anchor="t" anchorCtr="0"/>
          <a:lstStyle>
            <a:lvl1pPr>
              <a:defRPr sz="3672" baseline="0">
                <a:solidFill>
                  <a:schemeClr val="bg1"/>
                </a:solidFill>
                <a:latin typeface="Gotham Bold" charset="0"/>
              </a:defRPr>
            </a:lvl1pPr>
          </a:lstStyle>
          <a:p>
            <a:r>
              <a:rPr lang="en-US"/>
              <a:t>Click to edit Master title style</a:t>
            </a:r>
            <a:endParaRPr lang="en-US" dirty="0"/>
          </a:p>
        </p:txBody>
      </p:sp>
      <p:sp>
        <p:nvSpPr>
          <p:cNvPr id="5" name="Content Placeholder 4"/>
          <p:cNvSpPr>
            <a:spLocks noGrp="1"/>
          </p:cNvSpPr>
          <p:nvPr>
            <p:ph sz="quarter" idx="14"/>
          </p:nvPr>
        </p:nvSpPr>
        <p:spPr>
          <a:xfrm flipH="1">
            <a:off x="356253" y="1397720"/>
            <a:ext cx="11769310" cy="2308324"/>
          </a:xfrm>
          <a:prstGeom prst="rect">
            <a:avLst/>
          </a:prstGeom>
        </p:spPr>
        <p:txBody>
          <a:bodyPr/>
          <a:lstStyle>
            <a:lvl1pPr>
              <a:defRPr>
                <a:solidFill>
                  <a:schemeClr val="bg1"/>
                </a:solidFill>
                <a:latin typeface="Gotham Medium" panose="02000604030000020004" pitchFamily="50" charset="0"/>
              </a:defRPr>
            </a:lvl1pPr>
            <a:lvl2pPr>
              <a:defRPr>
                <a:solidFill>
                  <a:schemeClr val="bg1"/>
                </a:solidFill>
                <a:latin typeface="Gotham Medium" panose="02000604030000020004" pitchFamily="50" charset="0"/>
              </a:defRPr>
            </a:lvl2pPr>
            <a:lvl3pPr>
              <a:defRPr>
                <a:solidFill>
                  <a:schemeClr val="bg1"/>
                </a:solidFill>
                <a:latin typeface="Gotham Medium" panose="02000604030000020004" pitchFamily="50" charset="0"/>
              </a:defRPr>
            </a:lvl3pPr>
            <a:lvl4pPr>
              <a:defRPr>
                <a:solidFill>
                  <a:schemeClr val="bg1"/>
                </a:solidFill>
                <a:latin typeface="Gotham Medium" panose="02000604030000020004" pitchFamily="50" charset="0"/>
              </a:defRPr>
            </a:lvl4pPr>
            <a:lvl5pPr>
              <a:defRPr>
                <a:solidFill>
                  <a:schemeClr val="bg1"/>
                </a:solidFill>
                <a:latin typeface="Gotham Medium" panose="02000604030000020004" pitchFamily="50"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4" name="Picture 3">
            <a:extLst>
              <a:ext uri="{FF2B5EF4-FFF2-40B4-BE49-F238E27FC236}">
                <a16:creationId xmlns:a16="http://schemas.microsoft.com/office/drawing/2014/main" id="{B8C0E459-D603-43A3-94DF-B735B83A932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86899" y="6601057"/>
            <a:ext cx="1349388" cy="251850"/>
          </a:xfrm>
          <a:prstGeom prst="rect">
            <a:avLst/>
          </a:prstGeom>
        </p:spPr>
      </p:pic>
    </p:spTree>
    <p:extLst>
      <p:ext uri="{BB962C8B-B14F-4D97-AF65-F5344CB8AC3E}">
        <p14:creationId xmlns:p14="http://schemas.microsoft.com/office/powerpoint/2010/main" val="2180671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p:cNvSpPr>
            <a:spLocks noGrp="1"/>
          </p:cNvSpPr>
          <p:nvPr>
            <p:ph idx="1"/>
          </p:nvPr>
        </p:nvSpPr>
        <p:spPr>
          <a:xfrm>
            <a:off x="5287122" y="1007083"/>
            <a:ext cx="6295965" cy="2225225"/>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56628" y="2098357"/>
            <a:ext cx="4011087" cy="410690"/>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p:cNvSpPr>
            <a:spLocks noGrp="1"/>
          </p:cNvSpPr>
          <p:nvPr>
            <p:ph type="dt" sz="half" idx="10"/>
          </p:nvPr>
        </p:nvSpPr>
        <p:spPr/>
        <p:txBody>
          <a:bodyPr/>
          <a:lstStyle/>
          <a:p>
            <a:fld id="{EE419732-1D8F-4347-8D6C-0E8A395EE8A4}" type="datetimeFigureOut">
              <a:rPr lang="en-US" smtClean="0"/>
              <a:t>2/19/19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785B1C8-ACEE-8E40-B4F2-1887AB056B3B}" type="slidenum">
              <a:rPr lang="en-US" smtClean="0"/>
              <a:t>‹#›</a:t>
            </a:fld>
            <a:endParaRPr lang="en-US"/>
          </a:p>
        </p:txBody>
      </p:sp>
    </p:spTree>
    <p:extLst>
      <p:ext uri="{BB962C8B-B14F-4D97-AF65-F5344CB8AC3E}">
        <p14:creationId xmlns:p14="http://schemas.microsoft.com/office/powerpoint/2010/main" val="1507219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1319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FA7AC5-6045-4418-8E60-F48788734473}" type="datetimeFigureOut">
              <a:rPr lang="en-U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1CAF9-4461-454A-B702-D536C3775752}" type="slidenum">
              <a:rPr lang="en-US" smtClean="0"/>
              <a:t>‹#›</a:t>
            </a:fld>
            <a:endParaRPr lang="en-US"/>
          </a:p>
        </p:txBody>
      </p:sp>
    </p:spTree>
    <p:extLst>
      <p:ext uri="{BB962C8B-B14F-4D97-AF65-F5344CB8AC3E}">
        <p14:creationId xmlns:p14="http://schemas.microsoft.com/office/powerpoint/2010/main" val="3240473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20567"/>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050675"/>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sp>
        <p:nvSpPr>
          <p:cNvPr id="7" name="Rectangle 6"/>
          <p:cNvSpPr/>
          <p:nvPr userDrawn="1"/>
        </p:nvSpPr>
        <p:spPr bwMode="gray">
          <a:xfrm>
            <a:off x="0" y="5758901"/>
            <a:ext cx="12435840" cy="123562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98"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62280" y="6209084"/>
            <a:ext cx="1456418" cy="310896"/>
          </a:xfrm>
          <a:prstGeom prst="rect">
            <a:avLst/>
          </a:prstGeom>
        </p:spPr>
      </p:pic>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ustomer Evidence Slide">
    <p:bg bwMode="gray">
      <p:bgPr>
        <a:solidFill>
          <a:srgbClr val="E6E6E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gradFill>
                  <a:gsLst>
                    <a:gs pos="18584">
                      <a:schemeClr val="tx2"/>
                    </a:gs>
                    <a:gs pos="57000">
                      <a:schemeClr val="tx2"/>
                    </a:gs>
                  </a:gsLst>
                  <a:lin ang="5400000" scaled="0"/>
                </a:gradFill>
              </a:defRPr>
            </a:lvl1pPr>
          </a:lstStyle>
          <a:p>
            <a:r>
              <a:rPr lang="en-US" dirty="0"/>
              <a:t>Customer evidence slide</a:t>
            </a:r>
          </a:p>
        </p:txBody>
      </p:sp>
      <p:sp>
        <p:nvSpPr>
          <p:cNvPr id="4" name="Picture Placeholder 3"/>
          <p:cNvSpPr>
            <a:spLocks noGrp="1"/>
          </p:cNvSpPr>
          <p:nvPr>
            <p:ph type="pic" sz="quarter" idx="10"/>
          </p:nvPr>
        </p:nvSpPr>
        <p:spPr bwMode="gray">
          <a:xfrm>
            <a:off x="274638" y="1434069"/>
            <a:ext cx="5486400" cy="1827214"/>
          </a:xfrm>
          <a:blipFill>
            <a:blip r:embed="rId2"/>
            <a:stretch>
              <a:fillRect/>
            </a:stretch>
          </a:blipFill>
        </p:spPr>
        <p:txBody>
          <a:bodyPr lIns="182880" tIns="146304" rIns="182880" bIns="146304">
            <a:noAutofit/>
          </a:bodyPr>
          <a:lstStyle>
            <a:lvl1pPr marL="0" indent="0">
              <a:buNone/>
              <a:defRPr lang="en-US" sz="2400" kern="1200" spc="0" baseline="0" dirty="0">
                <a:noFill/>
                <a:latin typeface="+mn-lt"/>
                <a:ea typeface="+mn-ea"/>
                <a:cs typeface="+mn-cs"/>
              </a:defRPr>
            </a:lvl1pPr>
            <a:lvl2pP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endParaRPr lang="en-US" dirty="0"/>
          </a:p>
        </p:txBody>
      </p:sp>
      <p:sp>
        <p:nvSpPr>
          <p:cNvPr id="5" name="Rectangle 4"/>
          <p:cNvSpPr/>
          <p:nvPr userDrawn="1"/>
        </p:nvSpPr>
        <p:spPr bwMode="auto">
          <a:xfrm>
            <a:off x="6218237" y="4868863"/>
            <a:ext cx="5945966" cy="18288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46304" rIns="182880" bIns="146304"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5439">
                    <a:srgbClr val="F8F8F8"/>
                  </a:gs>
                  <a:gs pos="10000">
                    <a:srgbClr val="F8F8F8"/>
                  </a:gs>
                </a:gsLst>
                <a:lin ang="5400000" scaled="0"/>
              </a:gradFill>
            </a:endParaRPr>
          </a:p>
        </p:txBody>
      </p:sp>
      <p:sp>
        <p:nvSpPr>
          <p:cNvPr id="6" name="Picture Placeholder 3"/>
          <p:cNvSpPr>
            <a:spLocks noGrp="1"/>
          </p:cNvSpPr>
          <p:nvPr>
            <p:ph type="pic" sz="quarter" idx="11" hasCustomPrompt="1"/>
          </p:nvPr>
        </p:nvSpPr>
        <p:spPr bwMode="gray">
          <a:xfrm>
            <a:off x="6218237" y="1434069"/>
            <a:ext cx="5943601" cy="3433208"/>
          </a:xfrm>
          <a:blipFill>
            <a:blip r:embed="rId3"/>
            <a:stretch>
              <a:fillRect/>
            </a:stretch>
          </a:blipFill>
        </p:spPr>
        <p:txBody>
          <a:bodyPr lIns="182880" tIns="146304" rIns="182880" bIns="146304">
            <a:noAutofit/>
          </a:bodyPr>
          <a:lstStyle>
            <a:lvl1pPr marL="0" indent="0">
              <a:buNone/>
              <a:defRPr lang="en-US" sz="2400" kern="1200" spc="0" baseline="0" dirty="0">
                <a:gradFill>
                  <a:gsLst>
                    <a:gs pos="1250">
                      <a:schemeClr val="tx1"/>
                    </a:gs>
                    <a:gs pos="100000">
                      <a:schemeClr val="tx1"/>
                    </a:gs>
                  </a:gsLst>
                  <a:lin ang="5400000" scaled="0"/>
                </a:gradFill>
                <a:latin typeface="+mn-lt"/>
                <a:ea typeface="+mn-ea"/>
                <a:cs typeface="+mn-cs"/>
              </a:defRPr>
            </a:lvl1pPr>
            <a:lvl2pPr algn="ctr">
              <a:defRPr lang="en-US" sz="2400" kern="1200" spc="0" baseline="0" dirty="0">
                <a:gradFill>
                  <a:gsLst>
                    <a:gs pos="1250">
                      <a:schemeClr val="tx1"/>
                    </a:gs>
                    <a:gs pos="100000">
                      <a:schemeClr val="tx1"/>
                    </a:gs>
                  </a:gsLst>
                  <a:lin ang="5400000" scaled="0"/>
                </a:gradFill>
                <a:latin typeface="+mn-lt"/>
                <a:ea typeface="+mn-ea"/>
                <a:cs typeface="+mn-cs"/>
              </a:defRPr>
            </a:lvl2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dirty="0"/>
              <a:t>Your image here</a:t>
            </a:r>
          </a:p>
        </p:txBody>
      </p:sp>
      <p:cxnSp>
        <p:nvCxnSpPr>
          <p:cNvPr id="7" name="Straight Connector 6"/>
          <p:cNvCxnSpPr/>
          <p:nvPr userDrawn="1"/>
        </p:nvCxnSpPr>
        <p:spPr>
          <a:xfrm>
            <a:off x="5989638" y="1836883"/>
            <a:ext cx="0" cy="4754828"/>
          </a:xfrm>
          <a:prstGeom prst="line">
            <a:avLst/>
          </a:prstGeom>
          <a:ln w="3175">
            <a:solidFill>
              <a:schemeClr val="tx1">
                <a:alpha val="2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p:cNvSpPr>
            <a:spLocks noGrp="1"/>
          </p:cNvSpPr>
          <p:nvPr>
            <p:ph type="body" sz="quarter" idx="12"/>
          </p:nvPr>
        </p:nvSpPr>
        <p:spPr>
          <a:xfrm>
            <a:off x="274638" y="3260725"/>
            <a:ext cx="5486400" cy="3436938"/>
          </a:xfrm>
        </p:spPr>
        <p:txBody>
          <a:bodyPr lIns="182880" tIns="146304" rIns="182880" bIns="146304">
            <a:noAutofit/>
          </a:bodyPr>
          <a:lstStyle>
            <a:lvl1pPr marL="0" indent="0">
              <a:buNone/>
              <a:defRPr sz="2400">
                <a:latin typeface="+mn-lt"/>
              </a:defRPr>
            </a:lvl1pPr>
          </a:lstStyle>
          <a:p>
            <a:pPr lvl="0"/>
            <a:r>
              <a:rPr lang="en-US" dirty="0"/>
              <a:t>Edit Master text styles</a:t>
            </a:r>
          </a:p>
        </p:txBody>
      </p:sp>
      <p:sp>
        <p:nvSpPr>
          <p:cNvPr id="15" name="Text Placeholder 14"/>
          <p:cNvSpPr>
            <a:spLocks noGrp="1"/>
          </p:cNvSpPr>
          <p:nvPr>
            <p:ph type="body" sz="quarter" idx="13"/>
          </p:nvPr>
        </p:nvSpPr>
        <p:spPr>
          <a:xfrm>
            <a:off x="6218238" y="4868863"/>
            <a:ext cx="5943600" cy="1827214"/>
          </a:xfrm>
        </p:spPr>
        <p:txBody>
          <a:bodyPr lIns="182880" tIns="146304" rIns="182880" bIns="146304" anchor="ctr">
            <a:noAutofit/>
          </a:bodyPr>
          <a:lstStyle>
            <a:lvl1pPr marL="0" indent="0" algn="ctr">
              <a:buNone/>
              <a:defRPr sz="3200">
                <a:gradFill>
                  <a:gsLst>
                    <a:gs pos="27434">
                      <a:srgbClr val="FFFFFF"/>
                    </a:gs>
                    <a:gs pos="54000">
                      <a:srgbClr val="FFFFFF"/>
                    </a:gs>
                  </a:gsLst>
                  <a:lin ang="5400000" scaled="0"/>
                </a:gradFill>
                <a:latin typeface="+mj-lt"/>
              </a:defRPr>
            </a:lvl1pPr>
          </a:lstStyle>
          <a:p>
            <a:pPr lvl="0"/>
            <a:r>
              <a:rPr lang="en-US" dirty="0"/>
              <a:t>Edit Master text styles</a:t>
            </a:r>
          </a:p>
        </p:txBody>
      </p:sp>
    </p:spTree>
    <p:extLst>
      <p:ext uri="{BB962C8B-B14F-4D97-AF65-F5344CB8AC3E}">
        <p14:creationId xmlns:p14="http://schemas.microsoft.com/office/powerpoint/2010/main" val="19376468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578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120969" y="295274"/>
            <a:ext cx="7043233" cy="917575"/>
          </a:xfrm>
        </p:spPr>
        <p:txBody>
          <a:bodyPr/>
          <a:lstStyle>
            <a:lvl1pPr>
              <a:defRPr sz="4000"/>
            </a:lvl1pPr>
          </a:lstStyle>
          <a:p>
            <a:r>
              <a:rPr lang="en-US" dirty="0"/>
              <a:t>Click to edit Master title style</a:t>
            </a:r>
          </a:p>
        </p:txBody>
      </p:sp>
      <p:sp>
        <p:nvSpPr>
          <p:cNvPr id="4" name="Text Placeholder 3"/>
          <p:cNvSpPr>
            <a:spLocks noGrp="1"/>
          </p:cNvSpPr>
          <p:nvPr>
            <p:ph type="body" sz="quarter" idx="10"/>
          </p:nvPr>
        </p:nvSpPr>
        <p:spPr>
          <a:xfrm>
            <a:off x="5120970" y="4868863"/>
            <a:ext cx="7042456" cy="1828800"/>
          </a:xfrm>
        </p:spPr>
        <p:txBody>
          <a:bodyPr wrap="square">
            <a:noAutofit/>
          </a:bodyPr>
          <a:lstStyle>
            <a:lvl1pPr marL="0" indent="0">
              <a:spcBef>
                <a:spcPts val="1800"/>
              </a:spcBef>
              <a:buNone/>
              <a:defRPr sz="20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925696" cy="6995160"/>
          </a:xfrm>
          <a:prstGeom prst="rect">
            <a:avLst/>
          </a:prstGeom>
        </p:spPr>
      </p:pic>
    </p:spTree>
    <p:extLst>
      <p:ext uri="{BB962C8B-B14F-4D97-AF65-F5344CB8AC3E}">
        <p14:creationId xmlns:p14="http://schemas.microsoft.com/office/powerpoint/2010/main" val="387177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p:cNvPicPr>
            <a:picLocks noChangeAspect="1"/>
          </p:cNvPicPr>
          <p:nvPr userDrawn="1"/>
        </p:nvPicPr>
        <p:blipFill>
          <a:blip r:embed="rId2"/>
          <a:stretch>
            <a:fillRect/>
          </a:stretch>
        </p:blipFill>
        <p:spPr bwMode="invGray">
          <a:xfrm>
            <a:off x="464013" y="479425"/>
            <a:ext cx="1436313" cy="306604"/>
          </a:xfrm>
          <a:prstGeom prst="rect">
            <a:avLst/>
          </a:prstGeom>
        </p:spPr>
      </p:pic>
    </p:spTree>
    <p:extLst>
      <p:ext uri="{BB962C8B-B14F-4D97-AF65-F5344CB8AC3E}">
        <p14:creationId xmlns:p14="http://schemas.microsoft.com/office/powerpoint/2010/main" val="4087612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5783262"/>
            <a:ext cx="9142098" cy="902608"/>
          </a:xfrm>
          <a:noFill/>
        </p:spPr>
        <p:txBody>
          <a:bodyPr lIns="146304" tIns="109728" rIns="146304" bIns="109728" anchor="b">
            <a:noAutofit/>
          </a:bodyPr>
          <a:lstStyle>
            <a:lvl1pPr marL="0" indent="0">
              <a:spcBef>
                <a:spcPts val="0"/>
              </a:spcBef>
              <a:buNone/>
              <a:defRPr sz="2000"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74704" y="2117165"/>
            <a:ext cx="11887135" cy="1837298"/>
          </a:xfrm>
          <a:noFill/>
        </p:spPr>
        <p:txBody>
          <a:bodyPr lIns="146304" tIns="91440" rIns="146304" bIns="91440" anchor="t" anchorCtr="0"/>
          <a:lstStyle>
            <a:lvl1pPr>
              <a:defRPr sz="5399" spc="-100" baseline="0">
                <a:gradFill>
                  <a:gsLst>
                    <a:gs pos="3333">
                      <a:schemeClr val="tx1"/>
                    </a:gs>
                    <a:gs pos="39000">
                      <a:schemeClr val="tx1"/>
                    </a:gs>
                  </a:gsLst>
                  <a:lin ang="5400000" scaled="0"/>
                </a:gradFill>
              </a:defRPr>
            </a:lvl1pPr>
          </a:lstStyle>
          <a:p>
            <a:r>
              <a:rPr lang="en-US"/>
              <a:t>Presentation title</a:t>
            </a:r>
          </a:p>
        </p:txBody>
      </p:sp>
      <p:sp>
        <p:nvSpPr>
          <p:cNvPr id="3" name="Text Placeholder 2"/>
          <p:cNvSpPr>
            <a:spLocks noGrp="1"/>
          </p:cNvSpPr>
          <p:nvPr>
            <p:ph type="body" sz="quarter" idx="13" hasCustomPrompt="1"/>
          </p:nvPr>
        </p:nvSpPr>
        <p:spPr>
          <a:xfrm>
            <a:off x="274704" y="307623"/>
            <a:ext cx="3656013" cy="572464"/>
          </a:xfrm>
        </p:spPr>
        <p:txBody>
          <a:bodyPr lIns="182880" tIns="146304" rIns="182880" bIns="146304"/>
          <a:lstStyle>
            <a:lvl1pPr marL="0" indent="0">
              <a:buNone/>
              <a:defRPr sz="2000">
                <a:latin typeface="+mn-lt"/>
              </a:defRPr>
            </a:lvl1pPr>
            <a:lvl2pPr marL="342819" indent="0">
              <a:buNone/>
              <a:defRPr sz="2000"/>
            </a:lvl2pPr>
            <a:lvl3pPr marL="571365" indent="0">
              <a:buNone/>
              <a:defRPr sz="2000"/>
            </a:lvl3pPr>
            <a:lvl4pPr marL="799912" indent="0">
              <a:buNone/>
              <a:defRPr sz="2000"/>
            </a:lvl4pPr>
            <a:lvl5pPr marL="1028459" indent="0">
              <a:buNone/>
              <a:defRPr sz="2000"/>
            </a:lvl5pPr>
          </a:lstStyle>
          <a:p>
            <a:pPr lvl="0"/>
            <a:r>
              <a:rPr lang="en-US"/>
              <a:t>Session Code Here</a:t>
            </a:r>
          </a:p>
        </p:txBody>
      </p:sp>
    </p:spTree>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88636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1534779"/>
          </a:xfrm>
        </p:spPr>
        <p:txBody>
          <a:bodyPr>
            <a:spAutoFit/>
          </a:bodyPr>
          <a:lstStyle>
            <a:lvl1pPr>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84063" indent="-241243">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71308" indent="-342819">
              <a:defRPr lang="en-US" sz="2400"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2000"/>
            </a:lvl4pPr>
            <a:lvl5pPr>
              <a:defRPr sz="2000"/>
            </a:lvl5pPr>
          </a:lstStyle>
          <a:p>
            <a:pPr marL="0" lvl="0" indent="0" algn="l" defTabSz="913952" rtl="0" eaLnBrk="1" latinLnBrk="0" hangingPunct="1">
              <a:spcBef>
                <a:spcPct val="20000"/>
              </a:spcBef>
              <a:spcAft>
                <a:spcPts val="816"/>
              </a:spcAft>
              <a:buFont typeface="Arial" pitchFamily="34" charset="0"/>
              <a:buNone/>
            </a:pPr>
            <a:r>
              <a:rPr lang="en-US"/>
              <a:t>Click to edit Master text styles</a:t>
            </a:r>
          </a:p>
          <a:p>
            <a:pPr marL="0" lvl="1" indent="0" algn="l" defTabSz="913952" rtl="0" eaLnBrk="1" latinLnBrk="0" hangingPunct="1">
              <a:spcBef>
                <a:spcPct val="20000"/>
              </a:spcBef>
              <a:spcAft>
                <a:spcPts val="816"/>
              </a:spcAft>
              <a:buFont typeface="Arial" pitchFamily="34" charset="0"/>
              <a:buNone/>
            </a:pPr>
            <a:r>
              <a:rPr lang="en-US"/>
              <a:t>Second level</a:t>
            </a:r>
          </a:p>
          <a:p>
            <a:pPr marL="0" lvl="2" indent="0" algn="l" defTabSz="913952" rtl="0" eaLnBrk="1" latinLnBrk="0" hangingPunct="1">
              <a:spcBef>
                <a:spcPct val="20000"/>
              </a:spcBef>
              <a:spcAft>
                <a:spcPts val="816"/>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1" y="1668464"/>
            <a:ext cx="11887200" cy="5029200"/>
          </a:xfrm>
        </p:spPr>
        <p:txBody>
          <a:bodyPr wrap="square">
            <a:noAutofit/>
          </a:bodyPr>
          <a:lstStyle>
            <a:lvl1pPr marL="0" indent="0">
              <a:buNone/>
              <a:defRPr/>
            </a:lvl1pPr>
            <a:lvl2pPr marL="342811" indent="0">
              <a:buNone/>
              <a:defRPr/>
            </a:lvl2pPr>
            <a:lvl3pPr marL="571351" indent="0">
              <a:buNone/>
              <a:defRPr sz="2400"/>
            </a:lvl3pPr>
            <a:lvl4pPr marL="799893" indent="0">
              <a:buNone/>
              <a:defRPr sz="2000"/>
            </a:lvl4pPr>
            <a:lvl5pPr marL="1028432" indent="0">
              <a:buNone/>
              <a:defRPr sz="2000"/>
            </a:lvl5pPr>
          </a:lstStyle>
          <a:p>
            <a:pPr lvl="0"/>
            <a:r>
              <a:rPr lang="en-US"/>
              <a:t>Click to edit Master text styles</a:t>
            </a:r>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Generic Title &amp;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219" y="1212853"/>
            <a:ext cx="7722548" cy="2008820"/>
          </a:xfrm>
          <a:prstGeom prst="rect">
            <a:avLst/>
          </a:prstGeom>
        </p:spPr>
        <p:txBody>
          <a:bodyPr/>
          <a:lstStyle>
            <a:lvl1pPr marL="0" indent="0">
              <a:buNone/>
              <a:defRPr>
                <a:solidFill>
                  <a:srgbClr val="616161"/>
                </a:solidFill>
              </a:defRPr>
            </a:lvl1pPr>
            <a:lvl2pPr marL="0" indent="0">
              <a:buFontTx/>
              <a:buNone/>
              <a:defRPr sz="1904">
                <a:solidFill>
                  <a:srgbClr val="616161"/>
                </a:solidFill>
              </a:defRPr>
            </a:lvl2pPr>
            <a:lvl3pPr marL="228486" indent="0">
              <a:buNone/>
              <a:defRPr>
                <a:solidFill>
                  <a:srgbClr val="616161"/>
                </a:solidFill>
              </a:defRPr>
            </a:lvl3pPr>
            <a:lvl4pPr marL="456971" indent="0">
              <a:buNone/>
              <a:defRPr>
                <a:solidFill>
                  <a:srgbClr val="616161"/>
                </a:solidFill>
              </a:defRPr>
            </a:lvl4pPr>
            <a:lvl5pPr marL="685456" indent="0">
              <a:buNone/>
              <a:defRPr>
                <a:solidFill>
                  <a:srgbClr val="61616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p:nvPr>
        </p:nvSpPr>
        <p:spPr>
          <a:xfrm>
            <a:off x="366219" y="295280"/>
            <a:ext cx="11697695" cy="917576"/>
          </a:xfrm>
          <a:prstGeom prst="rect">
            <a:avLst/>
          </a:prstGeom>
        </p:spPr>
        <p:txBody>
          <a:bodyPr/>
          <a:lstStyle/>
          <a:p>
            <a:r>
              <a:rPr lang="en-US"/>
              <a:t>Click to edit Master title style</a:t>
            </a:r>
          </a:p>
        </p:txBody>
      </p:sp>
    </p:spTree>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606"/>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A63AB7"/>
        </a:solidFill>
        <a:effectLst/>
      </p:bgPr>
    </p:bg>
    <p:spTree>
      <p:nvGrpSpPr>
        <p:cNvPr id="1" name=""/>
        <p:cNvGrpSpPr/>
        <p:nvPr/>
      </p:nvGrpSpPr>
      <p:grpSpPr>
        <a:xfrm>
          <a:off x="0" y="0"/>
          <a:ext cx="0" cy="0"/>
          <a:chOff x="0" y="0"/>
          <a:chExt cx="0" cy="0"/>
        </a:xfrm>
      </p:grpSpPr>
      <p:pic>
        <p:nvPicPr>
          <p:cNvPr id="5" name="Picture 4"/>
          <p:cNvPicPr preferRelativeResize="0">
            <a:picLocks/>
          </p:cNvPicPr>
          <p:nvPr userDrawn="1"/>
        </p:nvPicPr>
        <p:blipFill rotWithShape="1">
          <a:blip r:embed="rId2">
            <a:extLst>
              <a:ext uri="{28A0092B-C50C-407E-A947-70E740481C1C}">
                <a14:useLocalDpi xmlns:a14="http://schemas.microsoft.com/office/drawing/2010/main"/>
              </a:ext>
            </a:extLst>
          </a:blip>
          <a:srcRect/>
          <a:stretch/>
        </p:blipFill>
        <p:spPr>
          <a:xfrm>
            <a:off x="1" y="1"/>
            <a:ext cx="12436475" cy="6994525"/>
          </a:xfrm>
          <a:prstGeom prst="rect">
            <a:avLst/>
          </a:prstGeom>
        </p:spPr>
      </p:pic>
      <p:grpSp>
        <p:nvGrpSpPr>
          <p:cNvPr id="7" name="Group 6"/>
          <p:cNvGrpSpPr>
            <a:grpSpLocks noChangeAspect="1"/>
          </p:cNvGrpSpPr>
          <p:nvPr userDrawn="1"/>
        </p:nvGrpSpPr>
        <p:grpSpPr bwMode="gray">
          <a:xfrm>
            <a:off x="457519" y="468555"/>
            <a:ext cx="1681413" cy="360979"/>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32557"/>
              <a:endParaRPr lang="en-US">
                <a:solidFill>
                  <a:srgbClr val="404040"/>
                </a:solidFill>
              </a:endParaRPr>
            </a:p>
          </p:txBody>
        </p:sp>
      </p:gr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Section Title - No Logo">
    <p:bg>
      <p:bgPr>
        <a:gradFill>
          <a:gsLst>
            <a:gs pos="100000">
              <a:srgbClr val="4C1D88"/>
            </a:gs>
            <a:gs pos="84000">
              <a:srgbClr val="32135A"/>
            </a:gs>
          </a:gsLst>
          <a:lin ang="5400000" scaled="1"/>
        </a:gradFill>
        <a:effectLst/>
      </p:bgPr>
    </p:bg>
    <p:spTree>
      <p:nvGrpSpPr>
        <p:cNvPr id="1" name=""/>
        <p:cNvGrpSpPr/>
        <p:nvPr/>
      </p:nvGrpSpPr>
      <p:grpSpPr>
        <a:xfrm>
          <a:off x="0" y="0"/>
          <a:ext cx="0" cy="0"/>
          <a:chOff x="0" y="0"/>
          <a:chExt cx="0" cy="0"/>
        </a:xfrm>
      </p:grpSpPr>
      <p:sp>
        <p:nvSpPr>
          <p:cNvPr id="13" name="Title 1"/>
          <p:cNvSpPr>
            <a:spLocks noGrp="1"/>
          </p:cNvSpPr>
          <p:nvPr>
            <p:ph type="title"/>
          </p:nvPr>
        </p:nvSpPr>
        <p:spPr>
          <a:xfrm>
            <a:off x="619167" y="2736387"/>
            <a:ext cx="11198144" cy="1521755"/>
          </a:xfrm>
        </p:spPr>
        <p:txBody>
          <a:bodyPr/>
          <a:lstStyle>
            <a:lvl1pPr algn="l">
              <a:defRPr sz="5439" b="0">
                <a:solidFill>
                  <a:srgbClr val="FFFFFF"/>
                </a:solidFill>
                <a:latin typeface="+mj-lt"/>
                <a:ea typeface="Segoe UI" charset="0"/>
                <a:cs typeface="Segoe UI" charset="0"/>
              </a:defRPr>
            </a:lvl1pPr>
          </a:lstStyle>
          <a:p>
            <a:r>
              <a:rPr lang="en-US"/>
              <a:t>Click to edit Master title style</a:t>
            </a:r>
          </a:p>
        </p:txBody>
      </p:sp>
    </p:spTree>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51"/>
            <a:ext cx="5486399" cy="2468112"/>
          </a:xfrm>
        </p:spPr>
        <p:txBody>
          <a:bodyPr wrap="square">
            <a:spAutoFit/>
          </a:bodyPr>
          <a:lstStyle>
            <a:lvl1pPr marL="0" indent="0">
              <a:spcBef>
                <a:spcPts val="1224"/>
              </a:spcBef>
              <a:buClr>
                <a:schemeClr val="tx1"/>
              </a:buClr>
              <a:buFont typeface="Wingdings" pitchFamily="2" charset="2"/>
              <a:buNone/>
              <a:defRPr sz="3599">
                <a:gradFill>
                  <a:gsLst>
                    <a:gs pos="5109">
                      <a:schemeClr val="tx2"/>
                    </a:gs>
                    <a:gs pos="25000">
                      <a:schemeClr val="tx2"/>
                    </a:gs>
                  </a:gsLst>
                  <a:lin ang="5400000" scaled="0"/>
                </a:gradFill>
              </a:defRPr>
            </a:lvl1pPr>
            <a:lvl2pPr marL="0" indent="0">
              <a:buNone/>
              <a:defRPr sz="2000"/>
            </a:lvl2pPr>
            <a:lvl3pPr marL="231720" indent="0">
              <a:buNone/>
              <a:tabLst/>
              <a:defRPr sz="2000"/>
            </a:lvl3pPr>
            <a:lvl4pPr marL="460267" indent="0">
              <a:buNone/>
              <a:defRPr/>
            </a:lvl4pPr>
            <a:lvl5pPr marL="6856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40" y="1212851"/>
            <a:ext cx="5486399" cy="2468112"/>
          </a:xfrm>
        </p:spPr>
        <p:txBody>
          <a:bodyPr wrap="square">
            <a:spAutoFit/>
          </a:bodyPr>
          <a:lstStyle>
            <a:lvl1pPr marL="0" indent="0">
              <a:spcBef>
                <a:spcPts val="1224"/>
              </a:spcBef>
              <a:buClr>
                <a:schemeClr val="tx1"/>
              </a:buClr>
              <a:buFont typeface="Wingdings" pitchFamily="2" charset="2"/>
              <a:buNone/>
              <a:defRPr sz="3599">
                <a:gradFill>
                  <a:gsLst>
                    <a:gs pos="100000">
                      <a:schemeClr val="tx2"/>
                    </a:gs>
                    <a:gs pos="0">
                      <a:schemeClr val="tx2"/>
                    </a:gs>
                  </a:gsLst>
                  <a:lin ang="5400000" scaled="0"/>
                </a:gradFill>
              </a:defRPr>
            </a:lvl1pPr>
            <a:lvl2pPr marL="0" indent="0">
              <a:buNone/>
              <a:defRPr sz="2000"/>
            </a:lvl2pPr>
            <a:lvl3pPr marL="231720" indent="0">
              <a:buNone/>
              <a:tabLst/>
              <a:defRPr sz="2000"/>
            </a:lvl3pPr>
            <a:lvl4pPr marL="460267" indent="0">
              <a:buNone/>
              <a:defRPr/>
            </a:lvl4pPr>
            <a:lvl5pPr marL="68563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09193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925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image" Target="../media/image1.emf"/><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3.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2"/>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8" r:id="rId1"/>
    <p:sldLayoutId id="2147484480" r:id="rId2"/>
    <p:sldLayoutId id="2147484481" r:id="rId3"/>
    <p:sldLayoutId id="2147484482" r:id="rId4"/>
    <p:sldLayoutId id="2147484483" r:id="rId5"/>
    <p:sldLayoutId id="2147484484" r:id="rId6"/>
    <p:sldLayoutId id="2147484485" r:id="rId7"/>
    <p:sldLayoutId id="2147484486" r:id="rId8"/>
    <p:sldLayoutId id="2147484487" r:id="rId9"/>
    <p:sldLayoutId id="2147484488" r:id="rId10"/>
    <p:sldLayoutId id="2147484489" r:id="rId11"/>
    <p:sldLayoutId id="2147484490" r:id="rId12"/>
    <p:sldLayoutId id="2147484491" r:id="rId13"/>
    <p:sldLayoutId id="2147484517" r:id="rId14"/>
    <p:sldLayoutId id="2147484492" r:id="rId15"/>
    <p:sldLayoutId id="2147484493" r:id="rId16"/>
    <p:sldLayoutId id="2147484494" r:id="rId17"/>
    <p:sldLayoutId id="2147484543" r:id="rId18"/>
    <p:sldLayoutId id="2147484544" r:id="rId19"/>
    <p:sldLayoutId id="2147484545" r:id="rId20"/>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8" r:id="rId1"/>
    <p:sldLayoutId id="2147484500" r:id="rId2"/>
    <p:sldLayoutId id="2147484501" r:id="rId3"/>
    <p:sldLayoutId id="2147484502" r:id="rId4"/>
    <p:sldLayoutId id="2147484503" r:id="rId5"/>
    <p:sldLayoutId id="2147484504" r:id="rId6"/>
    <p:sldLayoutId id="2147484516" r:id="rId7"/>
    <p:sldLayoutId id="2147484505" r:id="rId8"/>
    <p:sldLayoutId id="2147484506" r:id="rId9"/>
    <p:sldLayoutId id="2147484507" r:id="rId10"/>
    <p:sldLayoutId id="2147484508" r:id="rId11"/>
    <p:sldLayoutId id="2147484509" r:id="rId12"/>
    <p:sldLayoutId id="2147484518"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2"/>
            <a:ext cx="11887198" cy="2092752"/>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699063"/>
      </p:ext>
    </p:extLst>
  </p:cSld>
  <p:clrMap bg1="lt1" tx1="dk1" bg2="lt2" tx2="dk2" accent1="accent1" accent2="accent2" accent3="accent3" accent4="accent4" accent5="accent5" accent6="accent6" hlink="hlink" folHlink="folHlink"/>
  <p:sldLayoutIdLst>
    <p:sldLayoutId id="2147484528" r:id="rId1"/>
    <p:sldLayoutId id="2147484529" r:id="rId2"/>
    <p:sldLayoutId id="2147484530" r:id="rId3"/>
    <p:sldLayoutId id="2147484531" r:id="rId4"/>
    <p:sldLayoutId id="2147484532" r:id="rId5"/>
    <p:sldLayoutId id="2147484533" r:id="rId6"/>
    <p:sldLayoutId id="2147484534" r:id="rId7"/>
    <p:sldLayoutId id="2147484535" r:id="rId8"/>
    <p:sldLayoutId id="2147484536" r:id="rId9"/>
    <p:sldLayoutId id="2147484538" r:id="rId10"/>
    <p:sldLayoutId id="2147484539" r:id="rId11"/>
  </p:sldLayoutIdLst>
  <p:transition>
    <p:fade/>
  </p:transition>
  <p:txStyles>
    <p:titleStyle>
      <a:lvl1pPr algn="l" defTabSz="93252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19" marR="0" indent="-342819" algn="l" defTabSz="93252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63" marR="0" indent="-241243" algn="l" defTabSz="93252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12" marR="0" indent="-228547" algn="l" defTabSz="93252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459" marR="0" indent="-228547" algn="l" defTabSz="9325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04" marR="0" indent="-228547" algn="l" defTabSz="93252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438" indent="-233131" algn="l" defTabSz="93252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699" indent="-233131" algn="l" defTabSz="93252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961" indent="-233131" algn="l" defTabSz="93252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224" indent="-233131" algn="l" defTabSz="93252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23" rtl="0" eaLnBrk="1" latinLnBrk="0" hangingPunct="1">
        <a:defRPr sz="1800" kern="1200">
          <a:solidFill>
            <a:schemeClr val="tx1"/>
          </a:solidFill>
          <a:latin typeface="+mn-lt"/>
          <a:ea typeface="+mn-ea"/>
          <a:cs typeface="+mn-cs"/>
        </a:defRPr>
      </a:lvl1pPr>
      <a:lvl2pPr marL="466261" algn="l" defTabSz="932523" rtl="0" eaLnBrk="1" latinLnBrk="0" hangingPunct="1">
        <a:defRPr sz="1800" kern="1200">
          <a:solidFill>
            <a:schemeClr val="tx1"/>
          </a:solidFill>
          <a:latin typeface="+mn-lt"/>
          <a:ea typeface="+mn-ea"/>
          <a:cs typeface="+mn-cs"/>
        </a:defRPr>
      </a:lvl2pPr>
      <a:lvl3pPr marL="932523" algn="l" defTabSz="932523" rtl="0" eaLnBrk="1" latinLnBrk="0" hangingPunct="1">
        <a:defRPr sz="1800" kern="1200">
          <a:solidFill>
            <a:schemeClr val="tx1"/>
          </a:solidFill>
          <a:latin typeface="+mn-lt"/>
          <a:ea typeface="+mn-ea"/>
          <a:cs typeface="+mn-cs"/>
        </a:defRPr>
      </a:lvl3pPr>
      <a:lvl4pPr marL="1398784" algn="l" defTabSz="932523" rtl="0" eaLnBrk="1" latinLnBrk="0" hangingPunct="1">
        <a:defRPr sz="1800" kern="1200">
          <a:solidFill>
            <a:schemeClr val="tx1"/>
          </a:solidFill>
          <a:latin typeface="+mn-lt"/>
          <a:ea typeface="+mn-ea"/>
          <a:cs typeface="+mn-cs"/>
        </a:defRPr>
      </a:lvl4pPr>
      <a:lvl5pPr marL="1865046" algn="l" defTabSz="932523" rtl="0" eaLnBrk="1" latinLnBrk="0" hangingPunct="1">
        <a:defRPr sz="1800" kern="1200">
          <a:solidFill>
            <a:schemeClr val="tx1"/>
          </a:solidFill>
          <a:latin typeface="+mn-lt"/>
          <a:ea typeface="+mn-ea"/>
          <a:cs typeface="+mn-cs"/>
        </a:defRPr>
      </a:lvl5pPr>
      <a:lvl6pPr marL="2331308" algn="l" defTabSz="932523" rtl="0" eaLnBrk="1" latinLnBrk="0" hangingPunct="1">
        <a:defRPr sz="1800" kern="1200">
          <a:solidFill>
            <a:schemeClr val="tx1"/>
          </a:solidFill>
          <a:latin typeface="+mn-lt"/>
          <a:ea typeface="+mn-ea"/>
          <a:cs typeface="+mn-cs"/>
        </a:defRPr>
      </a:lvl6pPr>
      <a:lvl7pPr marL="2797569" algn="l" defTabSz="932523" rtl="0" eaLnBrk="1" latinLnBrk="0" hangingPunct="1">
        <a:defRPr sz="1800" kern="1200">
          <a:solidFill>
            <a:schemeClr val="tx1"/>
          </a:solidFill>
          <a:latin typeface="+mn-lt"/>
          <a:ea typeface="+mn-ea"/>
          <a:cs typeface="+mn-cs"/>
        </a:defRPr>
      </a:lvl7pPr>
      <a:lvl8pPr marL="3263830" algn="l" defTabSz="932523" rtl="0" eaLnBrk="1" latinLnBrk="0" hangingPunct="1">
        <a:defRPr sz="1800" kern="1200">
          <a:solidFill>
            <a:schemeClr val="tx1"/>
          </a:solidFill>
          <a:latin typeface="+mn-lt"/>
          <a:ea typeface="+mn-ea"/>
          <a:cs typeface="+mn-cs"/>
        </a:defRPr>
      </a:lvl8pPr>
      <a:lvl9pPr marL="3730093" algn="l" defTabSz="93252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bit.ly/forms-shell-survey"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emf"/><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github.com/Microsoft/TailwindTraders-Mobil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davidortinau/ShellGallery" TargetMode="Externa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davidortinau/Gastropods" TargetMode="Externa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19.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davidortinau/VisualChallenge" TargetMode="Externa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hyperlink" Target="http://bit.ly/cv-progress" TargetMode="External"/><Relationship Id="rId2" Type="http://schemas.openxmlformats.org/officeDocument/2006/relationships/hyperlink" Target="http://bit.ly/cv-spec"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54.png"/><Relationship Id="rId4" Type="http://schemas.openxmlformats.org/officeDocument/2006/relationships/hyperlink" Target="http://bit.ly/spec-carouse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hyperlink" Target="https://github.com/davidortinau/VisualChallenge" TargetMode="Externa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hyperlink" Target="http://bit.ly/forms-100"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1.emf"/><Relationship Id="rId7" Type="http://schemas.openxmlformats.org/officeDocument/2006/relationships/image" Target="../media/image25.emf"/><Relationship Id="rId2" Type="http://schemas.openxmlformats.org/officeDocument/2006/relationships/image" Target="../media/image20.emf"/><Relationship Id="rId1" Type="http://schemas.openxmlformats.org/officeDocument/2006/relationships/slideLayout" Target="../slideLayouts/slideLayout6.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701" y="1211263"/>
            <a:ext cx="11125136" cy="1828786"/>
          </a:xfrm>
        </p:spPr>
        <p:txBody>
          <a:bodyPr/>
          <a:lstStyle/>
          <a:p>
            <a:r>
              <a:rPr lang="en-US" dirty="0"/>
              <a:t>Xamarin.Forms 4.0</a:t>
            </a:r>
          </a:p>
        </p:txBody>
      </p:sp>
      <p:sp>
        <p:nvSpPr>
          <p:cNvPr id="5" name="Text Placeholder 4"/>
          <p:cNvSpPr>
            <a:spLocks noGrp="1"/>
          </p:cNvSpPr>
          <p:nvPr>
            <p:ph type="body" sz="quarter" idx="12"/>
          </p:nvPr>
        </p:nvSpPr>
        <p:spPr>
          <a:xfrm>
            <a:off x="274701" y="3041371"/>
            <a:ext cx="9448735" cy="1828007"/>
          </a:xfrm>
        </p:spPr>
        <p:txBody>
          <a:bodyPr/>
          <a:lstStyle/>
          <a:p>
            <a:r>
              <a:rPr lang="en-US" dirty="0"/>
              <a:t>Matthew Leibowitz</a:t>
            </a:r>
          </a:p>
          <a:p>
            <a:r>
              <a:rPr lang="en-US" sz="2400" dirty="0"/>
              <a:t>Senior Software Engineer</a:t>
            </a:r>
          </a:p>
          <a:p>
            <a:r>
              <a:rPr lang="en-US" sz="2400" dirty="0"/>
              <a:t>@</a:t>
            </a:r>
            <a:r>
              <a:rPr lang="en-US" sz="2400" dirty="0" err="1"/>
              <a:t>mattleibow</a:t>
            </a:r>
            <a:endParaRPr lang="en-US" sz="2400"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79A21E-B6CE-0646-BA20-8B2829B995A2}"/>
              </a:ext>
            </a:extLst>
          </p:cNvPr>
          <p:cNvSpPr>
            <a:spLocks noGrp="1"/>
          </p:cNvSpPr>
          <p:nvPr>
            <p:ph type="title"/>
          </p:nvPr>
        </p:nvSpPr>
        <p:spPr/>
        <p:txBody>
          <a:bodyPr/>
          <a:lstStyle/>
          <a:p>
            <a:r>
              <a:rPr lang="en-US" dirty="0"/>
              <a:t>Level 2 – Bottom Tabs</a:t>
            </a:r>
          </a:p>
        </p:txBody>
      </p:sp>
      <p:sp>
        <p:nvSpPr>
          <p:cNvPr id="3" name="Content Placeholder 2"/>
          <p:cNvSpPr>
            <a:spLocks noGrp="1"/>
          </p:cNvSpPr>
          <p:nvPr>
            <p:ph type="body" sz="quarter" idx="10"/>
          </p:nvPr>
        </p:nvSpPr>
        <p:spPr>
          <a:xfrm>
            <a:off x="274638" y="1221157"/>
            <a:ext cx="14770582" cy="5010602"/>
          </a:xfrm>
        </p:spPr>
        <p:txBody>
          <a:bodyPr wrap="none">
            <a:spAutoFit/>
          </a:bodyPr>
          <a:lstStyle/>
          <a:p>
            <a:pPr marL="0" indent="0">
              <a:buNone/>
            </a:pPr>
            <a:r>
              <a:rPr lang="en-US" sz="1600" dirty="0">
                <a:latin typeface="Consolas" panose="020B0609020204030204" pitchFamily="49" charset="0"/>
              </a:rPr>
              <a:t>&lt;Shell </a:t>
            </a:r>
            <a:r>
              <a:rPr lang="en-US" sz="1600" dirty="0" err="1">
                <a:latin typeface="Consolas" panose="020B0609020204030204" pitchFamily="49" charset="0"/>
              </a:rPr>
              <a:t>xmlns</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Shell.Resources</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ResourceDictionary</a:t>
            </a:r>
            <a:r>
              <a:rPr lang="en-US" sz="1600" dirty="0">
                <a:latin typeface="Consolas" panose="020B0609020204030204" pitchFamily="49" charset="0"/>
              </a:rPr>
              <a:t> Source="Styles/</a:t>
            </a:r>
            <a:r>
              <a:rPr lang="en-US" sz="1600" dirty="0" err="1">
                <a:latin typeface="Consolas" panose="020B0609020204030204" pitchFamily="49" charset="0"/>
              </a:rPr>
              <a:t>Global.xaml</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Shell.Resources</a:t>
            </a:r>
            <a:r>
              <a:rPr lang="en-US" sz="1600" dirty="0">
                <a:latin typeface="Consolas" panose="020B0609020204030204" pitchFamily="49" charset="0"/>
              </a:rPr>
              <a:t>&gt;</a:t>
            </a:r>
          </a:p>
          <a:p>
            <a:pPr marL="0" indent="0">
              <a:buNone/>
            </a:pPr>
            <a:endParaRPr lang="en-US" sz="1600" dirty="0">
              <a:latin typeface="Consolas" panose="020B0609020204030204" pitchFamily="49" charset="0"/>
            </a:endParaRP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ShellItem</a:t>
            </a:r>
            <a:r>
              <a:rPr lang="en-US" sz="1600" dirty="0">
                <a:latin typeface="Consolas" panose="020B0609020204030204" pitchFamily="49" charset="0"/>
              </a:rPr>
              <a:t> Route="main" Title="Home"&gt;</a:t>
            </a:r>
          </a:p>
          <a:p>
            <a:pPr marL="0" indent="0">
              <a:buNone/>
            </a:pPr>
            <a:r>
              <a:rPr lang="en-US" sz="1600" dirty="0">
                <a:latin typeface="Consolas" panose="020B0609020204030204" pitchFamily="49" charset="0"/>
              </a:rPr>
              <a:t>        </a:t>
            </a:r>
            <a:r>
              <a:rPr lang="en-US" sz="1600" dirty="0">
                <a:highlight>
                  <a:srgbClr val="FFFF00"/>
                </a:highlight>
                <a:latin typeface="Consolas" panose="020B0609020204030204" pitchFamily="49" charset="0"/>
              </a:rPr>
              <a:t>&lt;</a:t>
            </a:r>
            <a:r>
              <a:rPr lang="en-US" sz="1600" dirty="0" err="1">
                <a:highlight>
                  <a:srgbClr val="FFFF00"/>
                </a:highlight>
                <a:latin typeface="Consolas" panose="020B0609020204030204" pitchFamily="49" charset="0"/>
              </a:rPr>
              <a:t>ShellSection</a:t>
            </a:r>
            <a:r>
              <a:rPr lang="en-US" sz="1600" dirty="0">
                <a:highlight>
                  <a:srgbClr val="FFFF00"/>
                </a:highlight>
                <a:latin typeface="Consolas" panose="020B0609020204030204" pitchFamily="49" charset="0"/>
              </a:rPr>
              <a:t> Route="home" Title="Home"&gt;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ShellContent</a:t>
            </a:r>
            <a:r>
              <a:rPr lang="en-US" sz="1600" dirty="0">
                <a:latin typeface="Consolas" panose="020B0609020204030204" pitchFamily="49" charset="0"/>
              </a:rPr>
              <a:t> </a:t>
            </a:r>
            <a:r>
              <a:rPr lang="en-US" sz="1600" dirty="0" err="1">
                <a:latin typeface="Consolas" panose="020B0609020204030204" pitchFamily="49" charset="0"/>
              </a:rPr>
              <a:t>ContentTemplate</a:t>
            </a:r>
            <a:r>
              <a:rPr lang="en-US" sz="1600" dirty="0">
                <a:latin typeface="Consolas" panose="020B0609020204030204" pitchFamily="49" charset="0"/>
              </a:rPr>
              <a:t>="{</a:t>
            </a:r>
            <a:r>
              <a:rPr lang="en-US" sz="1600" dirty="0" err="1">
                <a:latin typeface="Consolas" panose="020B0609020204030204" pitchFamily="49" charset="0"/>
              </a:rPr>
              <a:t>DataTemplate</a:t>
            </a:r>
            <a:r>
              <a:rPr lang="en-US" sz="1600" dirty="0">
                <a:latin typeface="Consolas" panose="020B0609020204030204" pitchFamily="49" charset="0"/>
              </a:rPr>
              <a:t> </a:t>
            </a:r>
            <a:r>
              <a:rPr lang="en-US" sz="1600" dirty="0" err="1">
                <a:latin typeface="Consolas" panose="020B0609020204030204" pitchFamily="49" charset="0"/>
              </a:rPr>
              <a:t>local:MainPage</a:t>
            </a:r>
            <a:r>
              <a:rPr lang="en-US" sz="1600" dirty="0">
                <a:latin typeface="Consolas" panose="020B0609020204030204" pitchFamily="49" charset="0"/>
              </a:rPr>
              <a:t>}" /&gt;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&gt;</a:t>
            </a:r>
          </a:p>
          <a:p>
            <a:pPr marL="0" indent="0">
              <a:buNone/>
            </a:pPr>
            <a:r>
              <a:rPr lang="en-US" sz="1600" dirty="0">
                <a:latin typeface="Consolas" panose="020B0609020204030204" pitchFamily="49" charset="0"/>
              </a:rPr>
              <a:t>        </a:t>
            </a:r>
            <a:r>
              <a:rPr lang="en-US" sz="1600" dirty="0">
                <a:highlight>
                  <a:srgbClr val="FFFF00"/>
                </a:highlight>
                <a:latin typeface="Consolas" panose="020B0609020204030204" pitchFamily="49" charset="0"/>
              </a:rPr>
              <a:t>&lt;</a:t>
            </a:r>
            <a:r>
              <a:rPr lang="en-US" sz="1600" dirty="0" err="1">
                <a:highlight>
                  <a:srgbClr val="FFFF00"/>
                </a:highlight>
                <a:latin typeface="Consolas" panose="020B0609020204030204" pitchFamily="49" charset="0"/>
              </a:rPr>
              <a:t>ShellSection</a:t>
            </a:r>
            <a:r>
              <a:rPr lang="en-US" sz="1600" dirty="0">
                <a:highlight>
                  <a:srgbClr val="FFFF00"/>
                </a:highlight>
                <a:latin typeface="Consolas" panose="020B0609020204030204" pitchFamily="49" charset="0"/>
              </a:rPr>
              <a:t> Route="activity" Title="Activity"&gt;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ShellContent</a:t>
            </a:r>
            <a:r>
              <a:rPr lang="en-US" sz="1600" dirty="0">
                <a:latin typeface="Consolas" panose="020B0609020204030204" pitchFamily="49" charset="0"/>
              </a:rPr>
              <a:t> Route="shared" Title="Shared" </a:t>
            </a:r>
            <a:r>
              <a:rPr lang="en-US" sz="1600" dirty="0" err="1">
                <a:latin typeface="Consolas" panose="020B0609020204030204" pitchFamily="49" charset="0"/>
              </a:rPr>
              <a:t>ContentTemplate</a:t>
            </a:r>
            <a:r>
              <a:rPr lang="en-US" sz="1600" dirty="0">
                <a:latin typeface="Consolas" panose="020B0609020204030204" pitchFamily="49" charset="0"/>
              </a:rPr>
              <a:t>="{</a:t>
            </a:r>
            <a:r>
              <a:rPr lang="en-US" sz="1600" dirty="0" err="1">
                <a:latin typeface="Consolas" panose="020B0609020204030204" pitchFamily="49" charset="0"/>
              </a:rPr>
              <a:t>DataTemplate</a:t>
            </a:r>
            <a:r>
              <a:rPr lang="en-US" sz="1600" dirty="0">
                <a:latin typeface="Consolas" panose="020B0609020204030204" pitchFamily="49" charset="0"/>
              </a:rPr>
              <a:t> </a:t>
            </a:r>
            <a:r>
              <a:rPr lang="en-US" sz="1600" dirty="0" err="1">
                <a:latin typeface="Consolas" panose="020B0609020204030204" pitchFamily="49" charset="0"/>
              </a:rPr>
              <a:t>local:ActivityPage</a:t>
            </a:r>
            <a:r>
              <a:rPr lang="en-US" sz="1600" dirty="0">
                <a:latin typeface="Consolas" panose="020B0609020204030204" pitchFamily="49" charset="0"/>
              </a:rPr>
              <a:t>}" /&gt;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ShellContent</a:t>
            </a:r>
            <a:r>
              <a:rPr lang="en-US" sz="1600" dirty="0">
                <a:latin typeface="Consolas" panose="020B0609020204030204" pitchFamily="49" charset="0"/>
              </a:rPr>
              <a:t> Route="notifications" Title="Notifications" </a:t>
            </a:r>
            <a:r>
              <a:rPr lang="en-US" sz="1600" dirty="0" err="1">
                <a:latin typeface="Consolas" panose="020B0609020204030204" pitchFamily="49" charset="0"/>
              </a:rPr>
              <a:t>ContentTemplate</a:t>
            </a:r>
            <a:r>
              <a:rPr lang="en-US" sz="1600" dirty="0">
                <a:latin typeface="Consolas" panose="020B0609020204030204" pitchFamily="49" charset="0"/>
              </a:rPr>
              <a:t>="{</a:t>
            </a:r>
            <a:r>
              <a:rPr lang="en-US" sz="1600" dirty="0" err="1">
                <a:latin typeface="Consolas" panose="020B0609020204030204" pitchFamily="49" charset="0"/>
              </a:rPr>
              <a:t>DataTemplate</a:t>
            </a:r>
            <a:r>
              <a:rPr lang="en-US" sz="1600" dirty="0">
                <a:latin typeface="Consolas" panose="020B0609020204030204" pitchFamily="49" charset="0"/>
              </a:rPr>
              <a:t> </a:t>
            </a:r>
            <a:r>
              <a:rPr lang="en-US" sz="1600" dirty="0" err="1">
                <a:latin typeface="Consolas" panose="020B0609020204030204" pitchFamily="49" charset="0"/>
              </a:rPr>
              <a:t>local:NotificationsPage</a:t>
            </a:r>
            <a:r>
              <a:rPr lang="en-US" sz="1600" dirty="0">
                <a:latin typeface="Consolas" panose="020B0609020204030204" pitchFamily="49" charset="0"/>
              </a:rPr>
              <a:t>}" /&gt;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&gt;</a:t>
            </a:r>
          </a:p>
          <a:p>
            <a:pPr marL="0" indent="0">
              <a:buNone/>
            </a:pPr>
            <a:r>
              <a:rPr lang="en-US" sz="1600" dirty="0">
                <a:latin typeface="Consolas" panose="020B0609020204030204" pitchFamily="49" charset="0"/>
              </a:rPr>
              <a:t>        </a:t>
            </a:r>
            <a:r>
              <a:rPr lang="en-US" sz="1600" dirty="0">
                <a:highlight>
                  <a:srgbClr val="FFFF00"/>
                </a:highlight>
                <a:latin typeface="Consolas" panose="020B0609020204030204" pitchFamily="49" charset="0"/>
              </a:rPr>
              <a:t>&lt;</a:t>
            </a:r>
            <a:r>
              <a:rPr lang="en-US" sz="1600" dirty="0" err="1">
                <a:highlight>
                  <a:srgbClr val="FFFF00"/>
                </a:highlight>
                <a:latin typeface="Consolas" panose="020B0609020204030204" pitchFamily="49" charset="0"/>
              </a:rPr>
              <a:t>ShellSection</a:t>
            </a:r>
            <a:r>
              <a:rPr lang="en-US" sz="1600" dirty="0">
                <a:highlight>
                  <a:srgbClr val="FFFF00"/>
                </a:highlight>
                <a:latin typeface="Consolas" panose="020B0609020204030204" pitchFamily="49" charset="0"/>
              </a:rPr>
              <a:t> Route="updates" Title="Updates"&gt;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ShellContent</a:t>
            </a:r>
            <a:r>
              <a:rPr lang="en-US" sz="1600" dirty="0">
                <a:latin typeface="Consolas" panose="020B0609020204030204" pitchFamily="49" charset="0"/>
              </a:rPr>
              <a:t> </a:t>
            </a:r>
            <a:r>
              <a:rPr lang="en-US" sz="1600" dirty="0" err="1">
                <a:latin typeface="Consolas" panose="020B0609020204030204" pitchFamily="49" charset="0"/>
              </a:rPr>
              <a:t>ContentTemplate</a:t>
            </a:r>
            <a:r>
              <a:rPr lang="en-US" sz="1600" dirty="0">
                <a:latin typeface="Consolas" panose="020B0609020204030204" pitchFamily="49" charset="0"/>
              </a:rPr>
              <a:t>="{</a:t>
            </a:r>
            <a:r>
              <a:rPr lang="en-US" sz="1600" dirty="0" err="1">
                <a:latin typeface="Consolas" panose="020B0609020204030204" pitchFamily="49" charset="0"/>
              </a:rPr>
              <a:t>DataTemplate</a:t>
            </a:r>
            <a:r>
              <a:rPr lang="en-US" sz="1600" dirty="0">
                <a:latin typeface="Consolas" panose="020B0609020204030204" pitchFamily="49" charset="0"/>
              </a:rPr>
              <a:t> </a:t>
            </a:r>
            <a:r>
              <a:rPr lang="en-US" sz="1600" dirty="0" err="1">
                <a:latin typeface="Consolas" panose="020B0609020204030204" pitchFamily="49" charset="0"/>
              </a:rPr>
              <a:t>local:UpdatesPage</a:t>
            </a:r>
            <a:r>
              <a:rPr lang="en-US" sz="1600" dirty="0">
                <a:latin typeface="Consolas" panose="020B0609020204030204" pitchFamily="49" charset="0"/>
              </a:rPr>
              <a:t>}" /&gt;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ShellItem</a:t>
            </a:r>
            <a:r>
              <a:rPr lang="en-US" sz="1600" dirty="0">
                <a:latin typeface="Consolas" panose="020B0609020204030204" pitchFamily="49" charset="0"/>
              </a:rPr>
              <a:t>&gt;</a:t>
            </a:r>
          </a:p>
          <a:p>
            <a:pPr marL="0" indent="0">
              <a:buNone/>
            </a:pPr>
            <a:r>
              <a:rPr lang="en-US" sz="1600" dirty="0">
                <a:latin typeface="Consolas" panose="020B0609020204030204" pitchFamily="49" charset="0"/>
              </a:rPr>
              <a:t>&lt;/Shell&gt;</a:t>
            </a:r>
          </a:p>
        </p:txBody>
      </p:sp>
    </p:spTree>
    <p:extLst>
      <p:ext uri="{BB962C8B-B14F-4D97-AF65-F5344CB8AC3E}">
        <p14:creationId xmlns:p14="http://schemas.microsoft.com/office/powerpoint/2010/main" val="1874640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79A21E-B6CE-0646-BA20-8B2829B995A2}"/>
              </a:ext>
            </a:extLst>
          </p:cNvPr>
          <p:cNvSpPr>
            <a:spLocks noGrp="1"/>
          </p:cNvSpPr>
          <p:nvPr>
            <p:ph type="title"/>
          </p:nvPr>
        </p:nvSpPr>
        <p:spPr/>
        <p:txBody>
          <a:bodyPr/>
          <a:lstStyle/>
          <a:p>
            <a:r>
              <a:rPr lang="en-US" dirty="0"/>
              <a:t>Level 3 – Top Tabs</a:t>
            </a:r>
          </a:p>
        </p:txBody>
      </p:sp>
      <p:sp>
        <p:nvSpPr>
          <p:cNvPr id="3" name="Content Placeholder 2"/>
          <p:cNvSpPr>
            <a:spLocks noGrp="1"/>
          </p:cNvSpPr>
          <p:nvPr>
            <p:ph type="body" sz="quarter" idx="10"/>
          </p:nvPr>
        </p:nvSpPr>
        <p:spPr>
          <a:xfrm>
            <a:off x="274638" y="1221157"/>
            <a:ext cx="14770582" cy="5281446"/>
          </a:xfrm>
        </p:spPr>
        <p:txBody>
          <a:bodyPr wrap="none">
            <a:spAutoFit/>
          </a:bodyPr>
          <a:lstStyle/>
          <a:p>
            <a:pPr marL="0" indent="0">
              <a:buNone/>
            </a:pPr>
            <a:r>
              <a:rPr lang="en-US" sz="1600" dirty="0">
                <a:latin typeface="Consolas" panose="020B0609020204030204" pitchFamily="49" charset="0"/>
              </a:rPr>
              <a:t>&lt;Shell </a:t>
            </a:r>
            <a:r>
              <a:rPr lang="en-US" sz="1600" dirty="0" err="1">
                <a:latin typeface="Consolas" panose="020B0609020204030204" pitchFamily="49" charset="0"/>
              </a:rPr>
              <a:t>xmlns</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Shell.Resources</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ResourceDictionary</a:t>
            </a:r>
            <a:r>
              <a:rPr lang="en-US" sz="1600" dirty="0">
                <a:latin typeface="Consolas" panose="020B0609020204030204" pitchFamily="49" charset="0"/>
              </a:rPr>
              <a:t> Source="Styles/</a:t>
            </a:r>
            <a:r>
              <a:rPr lang="en-US" sz="1600" dirty="0" err="1">
                <a:latin typeface="Consolas" panose="020B0609020204030204" pitchFamily="49" charset="0"/>
              </a:rPr>
              <a:t>Global.xaml</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Shell.Resources</a:t>
            </a:r>
            <a:r>
              <a:rPr lang="en-US" sz="1600" dirty="0">
                <a:latin typeface="Consolas" panose="020B0609020204030204" pitchFamily="49" charset="0"/>
              </a:rPr>
              <a:t>&gt;</a:t>
            </a:r>
          </a:p>
          <a:p>
            <a:pPr marL="0" indent="0">
              <a:buNone/>
            </a:pPr>
            <a:endParaRPr lang="en-US" sz="1600" dirty="0">
              <a:latin typeface="Consolas" panose="020B0609020204030204" pitchFamily="49" charset="0"/>
            </a:endParaRP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ShellItem</a:t>
            </a:r>
            <a:r>
              <a:rPr lang="en-US" sz="1600" dirty="0">
                <a:latin typeface="Consolas" panose="020B0609020204030204" pitchFamily="49" charset="0"/>
              </a:rPr>
              <a:t> Route="main" Title="Home"&gt;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 Route="home" Title="Home"&gt;</a:t>
            </a:r>
          </a:p>
          <a:p>
            <a:pPr marL="0" indent="0">
              <a:buNone/>
            </a:pPr>
            <a:r>
              <a:rPr lang="en-US" sz="1600" dirty="0">
                <a:latin typeface="Consolas" panose="020B0609020204030204" pitchFamily="49" charset="0"/>
              </a:rPr>
              <a:t>            </a:t>
            </a:r>
            <a:r>
              <a:rPr lang="en-US" sz="1600" dirty="0">
                <a:highlight>
                  <a:srgbClr val="FFFF00"/>
                </a:highlight>
                <a:latin typeface="Consolas" panose="020B0609020204030204" pitchFamily="49" charset="0"/>
              </a:rPr>
              <a:t>&lt;</a:t>
            </a:r>
            <a:r>
              <a:rPr lang="en-US" sz="1600" dirty="0" err="1">
                <a:highlight>
                  <a:srgbClr val="FFFF00"/>
                </a:highlight>
                <a:latin typeface="Consolas" panose="020B0609020204030204" pitchFamily="49" charset="0"/>
              </a:rPr>
              <a:t>ShellContent</a:t>
            </a:r>
            <a:r>
              <a:rPr lang="en-US" sz="1600" dirty="0">
                <a:highlight>
                  <a:srgbClr val="FFFF00"/>
                </a:highlight>
                <a:latin typeface="Consolas" panose="020B0609020204030204" pitchFamily="49" charset="0"/>
              </a:rPr>
              <a:t> </a:t>
            </a:r>
            <a:r>
              <a:rPr lang="en-US" sz="1600" dirty="0" err="1">
                <a:highlight>
                  <a:srgbClr val="FFFF00"/>
                </a:highlight>
                <a:latin typeface="Consolas" panose="020B0609020204030204" pitchFamily="49" charset="0"/>
              </a:rPr>
              <a:t>ContentTemplate</a:t>
            </a:r>
            <a:r>
              <a:rPr lang="en-US" sz="1600" dirty="0">
                <a:highlight>
                  <a:srgbClr val="FFFF00"/>
                </a:highlight>
                <a:latin typeface="Consolas" panose="020B0609020204030204" pitchFamily="49" charset="0"/>
              </a:rPr>
              <a:t>="{</a:t>
            </a:r>
            <a:r>
              <a:rPr lang="en-US" sz="1600" dirty="0" err="1">
                <a:highlight>
                  <a:srgbClr val="FFFF00"/>
                </a:highlight>
                <a:latin typeface="Consolas" panose="020B0609020204030204" pitchFamily="49" charset="0"/>
              </a:rPr>
              <a:t>DataTemplate</a:t>
            </a:r>
            <a:r>
              <a:rPr lang="en-US" sz="1600" dirty="0">
                <a:highlight>
                  <a:srgbClr val="FFFF00"/>
                </a:highlight>
                <a:latin typeface="Consolas" panose="020B0609020204030204" pitchFamily="49" charset="0"/>
              </a:rPr>
              <a:t> </a:t>
            </a:r>
            <a:r>
              <a:rPr lang="en-US" sz="1600" dirty="0" err="1">
                <a:highlight>
                  <a:srgbClr val="FFFF00"/>
                </a:highlight>
                <a:latin typeface="Consolas" panose="020B0609020204030204" pitchFamily="49" charset="0"/>
              </a:rPr>
              <a:t>local:MainPage</a:t>
            </a:r>
            <a:r>
              <a:rPr lang="en-US" sz="1600" dirty="0">
                <a:highlight>
                  <a:srgbClr val="FFFF00"/>
                </a:highlight>
                <a:latin typeface="Consolas" panose="020B0609020204030204" pitchFamily="49" charset="0"/>
              </a:rPr>
              <a:t>}" /&gt;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 Route="activity" Title="Activity"&gt;</a:t>
            </a:r>
          </a:p>
          <a:p>
            <a:pPr marL="0" indent="0">
              <a:buNone/>
            </a:pPr>
            <a:r>
              <a:rPr lang="en-US" sz="1600" dirty="0">
                <a:latin typeface="Consolas" panose="020B0609020204030204" pitchFamily="49" charset="0"/>
              </a:rPr>
              <a:t>            </a:t>
            </a:r>
            <a:r>
              <a:rPr lang="en-US" sz="1600" dirty="0">
                <a:highlight>
                  <a:srgbClr val="FFFF00"/>
                </a:highlight>
                <a:latin typeface="Consolas" panose="020B0609020204030204" pitchFamily="49" charset="0"/>
              </a:rPr>
              <a:t>&lt;</a:t>
            </a:r>
            <a:r>
              <a:rPr lang="en-US" sz="1600" dirty="0" err="1">
                <a:highlight>
                  <a:srgbClr val="FFFF00"/>
                </a:highlight>
                <a:latin typeface="Consolas" panose="020B0609020204030204" pitchFamily="49" charset="0"/>
              </a:rPr>
              <a:t>ShellContent</a:t>
            </a:r>
            <a:r>
              <a:rPr lang="en-US" sz="1600" dirty="0">
                <a:highlight>
                  <a:srgbClr val="FFFF00"/>
                </a:highlight>
                <a:latin typeface="Consolas" panose="020B0609020204030204" pitchFamily="49" charset="0"/>
              </a:rPr>
              <a:t> Route="shared" Title="Shared" </a:t>
            </a:r>
            <a:r>
              <a:rPr lang="en-US" sz="1600" dirty="0" err="1">
                <a:highlight>
                  <a:srgbClr val="FFFF00"/>
                </a:highlight>
                <a:latin typeface="Consolas" panose="020B0609020204030204" pitchFamily="49" charset="0"/>
              </a:rPr>
              <a:t>ContentTemplate</a:t>
            </a:r>
            <a:r>
              <a:rPr lang="en-US" sz="1600" dirty="0">
                <a:highlight>
                  <a:srgbClr val="FFFF00"/>
                </a:highlight>
                <a:latin typeface="Consolas" panose="020B0609020204030204" pitchFamily="49" charset="0"/>
              </a:rPr>
              <a:t>="{</a:t>
            </a:r>
            <a:r>
              <a:rPr lang="en-US" sz="1600" dirty="0" err="1">
                <a:highlight>
                  <a:srgbClr val="FFFF00"/>
                </a:highlight>
                <a:latin typeface="Consolas" panose="020B0609020204030204" pitchFamily="49" charset="0"/>
              </a:rPr>
              <a:t>DataTemplate</a:t>
            </a:r>
            <a:r>
              <a:rPr lang="en-US" sz="1600" dirty="0">
                <a:highlight>
                  <a:srgbClr val="FFFF00"/>
                </a:highlight>
                <a:latin typeface="Consolas" panose="020B0609020204030204" pitchFamily="49" charset="0"/>
              </a:rPr>
              <a:t> </a:t>
            </a:r>
            <a:r>
              <a:rPr lang="en-US" sz="1600" dirty="0" err="1">
                <a:highlight>
                  <a:srgbClr val="FFFF00"/>
                </a:highlight>
                <a:latin typeface="Consolas" panose="020B0609020204030204" pitchFamily="49" charset="0"/>
              </a:rPr>
              <a:t>local:ActivityPage</a:t>
            </a:r>
            <a:r>
              <a:rPr lang="en-US" sz="1600" dirty="0">
                <a:highlight>
                  <a:srgbClr val="FFFF00"/>
                </a:highlight>
                <a:latin typeface="Consolas" panose="020B0609020204030204" pitchFamily="49" charset="0"/>
              </a:rPr>
              <a:t>}" /&gt;</a:t>
            </a:r>
          </a:p>
          <a:p>
            <a:pPr marL="0" indent="0">
              <a:buNone/>
            </a:pPr>
            <a:r>
              <a:rPr lang="en-US" sz="1600" dirty="0">
                <a:latin typeface="Consolas" panose="020B0609020204030204" pitchFamily="49" charset="0"/>
              </a:rPr>
              <a:t>            </a:t>
            </a:r>
            <a:r>
              <a:rPr lang="en-US" sz="1600" dirty="0">
                <a:highlight>
                  <a:srgbClr val="FFFF00"/>
                </a:highlight>
                <a:latin typeface="Consolas" panose="020B0609020204030204" pitchFamily="49" charset="0"/>
              </a:rPr>
              <a:t>&lt;</a:t>
            </a:r>
            <a:r>
              <a:rPr lang="en-US" sz="1600" dirty="0" err="1">
                <a:highlight>
                  <a:srgbClr val="FFFF00"/>
                </a:highlight>
                <a:latin typeface="Consolas" panose="020B0609020204030204" pitchFamily="49" charset="0"/>
              </a:rPr>
              <a:t>ShellContent</a:t>
            </a:r>
            <a:r>
              <a:rPr lang="en-US" sz="1600" dirty="0">
                <a:highlight>
                  <a:srgbClr val="FFFF00"/>
                </a:highlight>
                <a:latin typeface="Consolas" panose="020B0609020204030204" pitchFamily="49" charset="0"/>
              </a:rPr>
              <a:t> Route="notifications" Title="Notifications" </a:t>
            </a:r>
            <a:r>
              <a:rPr lang="en-US" sz="1600" dirty="0" err="1">
                <a:highlight>
                  <a:srgbClr val="FFFF00"/>
                </a:highlight>
                <a:latin typeface="Consolas" panose="020B0609020204030204" pitchFamily="49" charset="0"/>
              </a:rPr>
              <a:t>ContentTemplate</a:t>
            </a:r>
            <a:r>
              <a:rPr lang="en-US" sz="1600" dirty="0">
                <a:highlight>
                  <a:srgbClr val="FFFF00"/>
                </a:highlight>
                <a:latin typeface="Consolas" panose="020B0609020204030204" pitchFamily="49" charset="0"/>
              </a:rPr>
              <a:t>="{</a:t>
            </a:r>
            <a:r>
              <a:rPr lang="en-US" sz="1600" dirty="0" err="1">
                <a:highlight>
                  <a:srgbClr val="FFFF00"/>
                </a:highlight>
                <a:latin typeface="Consolas" panose="020B0609020204030204" pitchFamily="49" charset="0"/>
              </a:rPr>
              <a:t>DataTemplate</a:t>
            </a:r>
            <a:r>
              <a:rPr lang="en-US" sz="1600" dirty="0">
                <a:highlight>
                  <a:srgbClr val="FFFF00"/>
                </a:highlight>
                <a:latin typeface="Consolas" panose="020B0609020204030204" pitchFamily="49" charset="0"/>
              </a:rPr>
              <a:t> </a:t>
            </a:r>
            <a:r>
              <a:rPr lang="en-US" sz="1600" dirty="0" err="1">
                <a:highlight>
                  <a:srgbClr val="FFFF00"/>
                </a:highlight>
                <a:latin typeface="Consolas" panose="020B0609020204030204" pitchFamily="49" charset="0"/>
              </a:rPr>
              <a:t>local:NotificationsPage</a:t>
            </a:r>
            <a:r>
              <a:rPr lang="en-US" sz="1600" dirty="0">
                <a:highlight>
                  <a:srgbClr val="FFFF00"/>
                </a:highlight>
                <a:latin typeface="Consolas" panose="020B0609020204030204" pitchFamily="49" charset="0"/>
              </a:rPr>
              <a:t>}" /&gt;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 Route="updates" Title="Updates"&gt;</a:t>
            </a:r>
          </a:p>
          <a:p>
            <a:pPr marL="0" indent="0">
              <a:buNone/>
            </a:pPr>
            <a:r>
              <a:rPr lang="en-US" sz="1600" dirty="0">
                <a:latin typeface="Consolas" panose="020B0609020204030204" pitchFamily="49" charset="0"/>
              </a:rPr>
              <a:t>            </a:t>
            </a:r>
            <a:r>
              <a:rPr lang="en-US" sz="1600" dirty="0">
                <a:highlight>
                  <a:srgbClr val="FFFF00"/>
                </a:highlight>
                <a:latin typeface="Consolas" panose="020B0609020204030204" pitchFamily="49" charset="0"/>
              </a:rPr>
              <a:t>&lt;</a:t>
            </a:r>
            <a:r>
              <a:rPr lang="en-US" sz="1600" dirty="0" err="1">
                <a:highlight>
                  <a:srgbClr val="FFFF00"/>
                </a:highlight>
                <a:latin typeface="Consolas" panose="020B0609020204030204" pitchFamily="49" charset="0"/>
              </a:rPr>
              <a:t>ShellContent</a:t>
            </a:r>
            <a:r>
              <a:rPr lang="en-US" sz="1600" dirty="0">
                <a:highlight>
                  <a:srgbClr val="FFFF00"/>
                </a:highlight>
                <a:latin typeface="Consolas" panose="020B0609020204030204" pitchFamily="49" charset="0"/>
              </a:rPr>
              <a:t> </a:t>
            </a:r>
            <a:r>
              <a:rPr lang="en-US" sz="1600" dirty="0" err="1">
                <a:highlight>
                  <a:srgbClr val="FFFF00"/>
                </a:highlight>
                <a:latin typeface="Consolas" panose="020B0609020204030204" pitchFamily="49" charset="0"/>
              </a:rPr>
              <a:t>ContentTemplate</a:t>
            </a:r>
            <a:r>
              <a:rPr lang="en-US" sz="1600" dirty="0">
                <a:highlight>
                  <a:srgbClr val="FFFF00"/>
                </a:highlight>
                <a:latin typeface="Consolas" panose="020B0609020204030204" pitchFamily="49" charset="0"/>
              </a:rPr>
              <a:t>="{</a:t>
            </a:r>
            <a:r>
              <a:rPr lang="en-US" sz="1600" dirty="0" err="1">
                <a:highlight>
                  <a:srgbClr val="FFFF00"/>
                </a:highlight>
                <a:latin typeface="Consolas" panose="020B0609020204030204" pitchFamily="49" charset="0"/>
              </a:rPr>
              <a:t>DataTemplate</a:t>
            </a:r>
            <a:r>
              <a:rPr lang="en-US" sz="1600" dirty="0">
                <a:highlight>
                  <a:srgbClr val="FFFF00"/>
                </a:highlight>
                <a:latin typeface="Consolas" panose="020B0609020204030204" pitchFamily="49" charset="0"/>
              </a:rPr>
              <a:t> </a:t>
            </a:r>
            <a:r>
              <a:rPr lang="en-US" sz="1600" dirty="0" err="1">
                <a:highlight>
                  <a:srgbClr val="FFFF00"/>
                </a:highlight>
                <a:latin typeface="Consolas" panose="020B0609020204030204" pitchFamily="49" charset="0"/>
              </a:rPr>
              <a:t>local:UpdatesPage</a:t>
            </a:r>
            <a:r>
              <a:rPr lang="en-US" sz="1600" dirty="0">
                <a:highlight>
                  <a:srgbClr val="FFFF00"/>
                </a:highlight>
                <a:latin typeface="Consolas" panose="020B0609020204030204" pitchFamily="49" charset="0"/>
              </a:rPr>
              <a:t>}" /&gt;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ShellItem</a:t>
            </a:r>
            <a:r>
              <a:rPr lang="en-US" sz="1600" dirty="0">
                <a:latin typeface="Consolas" panose="020B0609020204030204" pitchFamily="49" charset="0"/>
              </a:rPr>
              <a:t>&gt;</a:t>
            </a:r>
          </a:p>
          <a:p>
            <a:pPr marL="0" indent="0">
              <a:buNone/>
            </a:pPr>
            <a:r>
              <a:rPr lang="en-US" sz="1600" dirty="0">
                <a:latin typeface="Consolas" panose="020B0609020204030204" pitchFamily="49" charset="0"/>
              </a:rPr>
              <a:t>&lt;/Shell&gt;</a:t>
            </a:r>
          </a:p>
          <a:p>
            <a:pPr marL="0" indent="0">
              <a:buNone/>
            </a:pPr>
            <a:endParaRPr lang="en-US" sz="1600"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566666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C387349-1D62-A146-AC04-E40D7F103EF4}"/>
              </a:ext>
            </a:extLst>
          </p:cNvPr>
          <p:cNvSpPr>
            <a:spLocks noGrp="1"/>
          </p:cNvSpPr>
          <p:nvPr>
            <p:ph type="title"/>
          </p:nvPr>
        </p:nvSpPr>
        <p:spPr/>
        <p:txBody>
          <a:bodyPr/>
          <a:lstStyle/>
          <a:p>
            <a:r>
              <a:rPr lang="en-US" dirty="0"/>
              <a:t>Supported Navigation UI Patterns in Shell</a:t>
            </a:r>
          </a:p>
        </p:txBody>
      </p:sp>
      <p:grpSp>
        <p:nvGrpSpPr>
          <p:cNvPr id="17" name="Group 16">
            <a:extLst>
              <a:ext uri="{FF2B5EF4-FFF2-40B4-BE49-F238E27FC236}">
                <a16:creationId xmlns:a16="http://schemas.microsoft.com/office/drawing/2014/main" id="{2EFF1F9B-36F3-5D4C-BF8F-EA8AA9CB9063}"/>
              </a:ext>
            </a:extLst>
          </p:cNvPr>
          <p:cNvGrpSpPr/>
          <p:nvPr/>
        </p:nvGrpSpPr>
        <p:grpSpPr>
          <a:xfrm>
            <a:off x="144612" y="1363662"/>
            <a:ext cx="12147251" cy="5050335"/>
            <a:chOff x="-29538" y="1324152"/>
            <a:chExt cx="11910151" cy="4951758"/>
          </a:xfrm>
        </p:grpSpPr>
        <p:pic>
          <p:nvPicPr>
            <p:cNvPr id="19" name="Picture 18">
              <a:extLst>
                <a:ext uri="{FF2B5EF4-FFF2-40B4-BE49-F238E27FC236}">
                  <a16:creationId xmlns:a16="http://schemas.microsoft.com/office/drawing/2014/main" id="{61CC6780-DA41-C044-9471-07EBBBA27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54132" y="1324152"/>
              <a:ext cx="2426481" cy="4258277"/>
            </a:xfrm>
            <a:prstGeom prst="rect">
              <a:avLst/>
            </a:prstGeom>
          </p:spPr>
        </p:pic>
        <p:pic>
          <p:nvPicPr>
            <p:cNvPr id="20" name="Picture 19">
              <a:extLst>
                <a:ext uri="{FF2B5EF4-FFF2-40B4-BE49-F238E27FC236}">
                  <a16:creationId xmlns:a16="http://schemas.microsoft.com/office/drawing/2014/main" id="{D7009761-0B1F-ED4C-BAB2-7FB3C0EB9A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5294" y="1324152"/>
              <a:ext cx="2426481" cy="4258277"/>
            </a:xfrm>
            <a:prstGeom prst="rect">
              <a:avLst/>
            </a:prstGeom>
          </p:spPr>
        </p:pic>
        <p:pic>
          <p:nvPicPr>
            <p:cNvPr id="21" name="Picture 20">
              <a:extLst>
                <a:ext uri="{FF2B5EF4-FFF2-40B4-BE49-F238E27FC236}">
                  <a16:creationId xmlns:a16="http://schemas.microsoft.com/office/drawing/2014/main" id="{E5F34FF7-E3CB-0949-B68B-02A2A40C74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8798" y="1324153"/>
              <a:ext cx="2426481" cy="4258277"/>
            </a:xfrm>
            <a:prstGeom prst="rect">
              <a:avLst/>
            </a:prstGeom>
          </p:spPr>
        </p:pic>
        <p:pic>
          <p:nvPicPr>
            <p:cNvPr id="22" name="Picture 21">
              <a:extLst>
                <a:ext uri="{FF2B5EF4-FFF2-40B4-BE49-F238E27FC236}">
                  <a16:creationId xmlns:a16="http://schemas.microsoft.com/office/drawing/2014/main" id="{BC443F30-45F6-0442-9E9C-901AAB273E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9961" y="1324153"/>
              <a:ext cx="2426481" cy="4258277"/>
            </a:xfrm>
            <a:prstGeom prst="rect">
              <a:avLst/>
            </a:prstGeom>
          </p:spPr>
        </p:pic>
        <p:pic>
          <p:nvPicPr>
            <p:cNvPr id="24" name="Picture 23">
              <a:extLst>
                <a:ext uri="{FF2B5EF4-FFF2-40B4-BE49-F238E27FC236}">
                  <a16:creationId xmlns:a16="http://schemas.microsoft.com/office/drawing/2014/main" id="{6B7375A6-CA34-8640-BA83-8C8C76BDA8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38" y="1324153"/>
              <a:ext cx="2426481" cy="4258277"/>
            </a:xfrm>
            <a:prstGeom prst="rect">
              <a:avLst/>
            </a:prstGeom>
          </p:spPr>
        </p:pic>
        <p:sp>
          <p:nvSpPr>
            <p:cNvPr id="27" name="TextBox 26">
              <a:extLst>
                <a:ext uri="{FF2B5EF4-FFF2-40B4-BE49-F238E27FC236}">
                  <a16:creationId xmlns:a16="http://schemas.microsoft.com/office/drawing/2014/main" id="{D649E3EA-4664-9541-8E62-90AC506F334A}"/>
                </a:ext>
              </a:extLst>
            </p:cNvPr>
            <p:cNvSpPr txBox="1"/>
            <p:nvPr/>
          </p:nvSpPr>
          <p:spPr>
            <a:xfrm>
              <a:off x="783017" y="5901064"/>
              <a:ext cx="832728" cy="374846"/>
            </a:xfrm>
            <a:prstGeom prst="rect">
              <a:avLst/>
            </a:prstGeom>
            <a:noFill/>
          </p:spPr>
          <p:txBody>
            <a:bodyPr wrap="none" rtlCol="0">
              <a:spAutoFit/>
            </a:bodyPr>
            <a:lstStyle/>
            <a:p>
              <a:r>
                <a:rPr lang="en-US" sz="1836" dirty="0"/>
                <a:t>1 Page</a:t>
              </a:r>
            </a:p>
          </p:txBody>
        </p:sp>
        <p:sp>
          <p:nvSpPr>
            <p:cNvPr id="28" name="TextBox 27">
              <a:extLst>
                <a:ext uri="{FF2B5EF4-FFF2-40B4-BE49-F238E27FC236}">
                  <a16:creationId xmlns:a16="http://schemas.microsoft.com/office/drawing/2014/main" id="{EA47950A-7CF7-AD47-A7FA-B0D3DDDD9333}"/>
                </a:ext>
              </a:extLst>
            </p:cNvPr>
            <p:cNvSpPr txBox="1"/>
            <p:nvPr/>
          </p:nvSpPr>
          <p:spPr>
            <a:xfrm>
              <a:off x="2830804" y="5901064"/>
              <a:ext cx="1443473" cy="374846"/>
            </a:xfrm>
            <a:prstGeom prst="rect">
              <a:avLst/>
            </a:prstGeom>
            <a:noFill/>
          </p:spPr>
          <p:txBody>
            <a:bodyPr wrap="none" rtlCol="0">
              <a:spAutoFit/>
            </a:bodyPr>
            <a:lstStyle/>
            <a:p>
              <a:pPr algn="ctr"/>
              <a:r>
                <a:rPr lang="en-US" sz="1836" dirty="0"/>
                <a:t>Bottom Tabs</a:t>
              </a:r>
            </a:p>
          </p:txBody>
        </p:sp>
        <p:sp>
          <p:nvSpPr>
            <p:cNvPr id="29" name="TextBox 28">
              <a:extLst>
                <a:ext uri="{FF2B5EF4-FFF2-40B4-BE49-F238E27FC236}">
                  <a16:creationId xmlns:a16="http://schemas.microsoft.com/office/drawing/2014/main" id="{2329BDC4-EF12-6E49-BB26-D9653E4B0885}"/>
                </a:ext>
              </a:extLst>
            </p:cNvPr>
            <p:cNvSpPr txBox="1"/>
            <p:nvPr/>
          </p:nvSpPr>
          <p:spPr>
            <a:xfrm>
              <a:off x="7246678" y="5901064"/>
              <a:ext cx="2103717" cy="374846"/>
            </a:xfrm>
            <a:prstGeom prst="rect">
              <a:avLst/>
            </a:prstGeom>
            <a:noFill/>
          </p:spPr>
          <p:txBody>
            <a:bodyPr wrap="none" rtlCol="0">
              <a:spAutoFit/>
            </a:bodyPr>
            <a:lstStyle/>
            <a:p>
              <a:pPr algn="ctr"/>
              <a:r>
                <a:rPr lang="en-US" sz="1836" dirty="0"/>
                <a:t>Bottom &amp; Top Tabs</a:t>
              </a:r>
            </a:p>
          </p:txBody>
        </p:sp>
        <p:sp>
          <p:nvSpPr>
            <p:cNvPr id="30" name="TextBox 29">
              <a:extLst>
                <a:ext uri="{FF2B5EF4-FFF2-40B4-BE49-F238E27FC236}">
                  <a16:creationId xmlns:a16="http://schemas.microsoft.com/office/drawing/2014/main" id="{877E5FB4-B186-0341-AC42-88B9BC7DF18F}"/>
                </a:ext>
              </a:extLst>
            </p:cNvPr>
            <p:cNvSpPr txBox="1"/>
            <p:nvPr/>
          </p:nvSpPr>
          <p:spPr>
            <a:xfrm>
              <a:off x="10267841" y="5901064"/>
              <a:ext cx="799065" cy="374846"/>
            </a:xfrm>
            <a:prstGeom prst="rect">
              <a:avLst/>
            </a:prstGeom>
            <a:noFill/>
          </p:spPr>
          <p:txBody>
            <a:bodyPr wrap="none" rtlCol="0">
              <a:spAutoFit/>
            </a:bodyPr>
            <a:lstStyle/>
            <a:p>
              <a:pPr algn="ctr"/>
              <a:r>
                <a:rPr lang="en-US" sz="1836" dirty="0"/>
                <a:t>Flyout</a:t>
              </a:r>
            </a:p>
          </p:txBody>
        </p:sp>
        <p:sp>
          <p:nvSpPr>
            <p:cNvPr id="31" name="TextBox 30">
              <a:extLst>
                <a:ext uri="{FF2B5EF4-FFF2-40B4-BE49-F238E27FC236}">
                  <a16:creationId xmlns:a16="http://schemas.microsoft.com/office/drawing/2014/main" id="{81EF704C-AFE5-7249-8FCB-F2300A878551}"/>
                </a:ext>
              </a:extLst>
            </p:cNvPr>
            <p:cNvSpPr txBox="1"/>
            <p:nvPr/>
          </p:nvSpPr>
          <p:spPr>
            <a:xfrm>
              <a:off x="5391028" y="5901064"/>
              <a:ext cx="1062022" cy="374846"/>
            </a:xfrm>
            <a:prstGeom prst="rect">
              <a:avLst/>
            </a:prstGeom>
            <a:noFill/>
          </p:spPr>
          <p:txBody>
            <a:bodyPr wrap="none" rtlCol="0">
              <a:spAutoFit/>
            </a:bodyPr>
            <a:lstStyle/>
            <a:p>
              <a:pPr algn="ctr"/>
              <a:r>
                <a:rPr lang="en-US" sz="1836" dirty="0"/>
                <a:t>Top Tabs</a:t>
              </a:r>
            </a:p>
          </p:txBody>
        </p:sp>
      </p:grpSp>
    </p:spTree>
    <p:extLst>
      <p:ext uri="{BB962C8B-B14F-4D97-AF65-F5344CB8AC3E}">
        <p14:creationId xmlns:p14="http://schemas.microsoft.com/office/powerpoint/2010/main" val="389782158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04FD1-3CB4-4A4E-BADC-D69DA452ED77}"/>
              </a:ext>
            </a:extLst>
          </p:cNvPr>
          <p:cNvSpPr>
            <a:spLocks noGrp="1"/>
          </p:cNvSpPr>
          <p:nvPr>
            <p:ph type="title"/>
          </p:nvPr>
        </p:nvSpPr>
        <p:spPr/>
        <p:txBody>
          <a:bodyPr/>
          <a:lstStyle/>
          <a:p>
            <a:r>
              <a:rPr lang="en-US" dirty="0"/>
              <a:t>Feedback Driven Development</a:t>
            </a:r>
          </a:p>
        </p:txBody>
      </p:sp>
      <p:sp>
        <p:nvSpPr>
          <p:cNvPr id="3" name="Text Placeholder 2">
            <a:extLst>
              <a:ext uri="{FF2B5EF4-FFF2-40B4-BE49-F238E27FC236}">
                <a16:creationId xmlns:a16="http://schemas.microsoft.com/office/drawing/2014/main" id="{41323598-E305-7640-AC6A-0BF37023D847}"/>
              </a:ext>
            </a:extLst>
          </p:cNvPr>
          <p:cNvSpPr>
            <a:spLocks noGrp="1"/>
          </p:cNvSpPr>
          <p:nvPr>
            <p:ph type="body" sz="quarter" idx="10"/>
          </p:nvPr>
        </p:nvSpPr>
        <p:spPr>
          <a:xfrm>
            <a:off x="274702" y="1211287"/>
            <a:ext cx="11888787" cy="5878532"/>
          </a:xfrm>
        </p:spPr>
        <p:txBody>
          <a:bodyPr/>
          <a:lstStyle/>
          <a:p>
            <a:r>
              <a:rPr lang="en-US" dirty="0"/>
              <a:t>Refactoring Shell based on Feedback</a:t>
            </a:r>
          </a:p>
          <a:p>
            <a:pPr lvl="1"/>
            <a:r>
              <a:rPr lang="en-US" dirty="0"/>
              <a:t>Why is everything prefixed with Shell?</a:t>
            </a:r>
          </a:p>
          <a:p>
            <a:pPr lvl="1"/>
            <a:r>
              <a:rPr lang="en-US" dirty="0"/>
              <a:t>What’s the different between a </a:t>
            </a:r>
            <a:r>
              <a:rPr lang="en-US" dirty="0" err="1"/>
              <a:t>ShellItem</a:t>
            </a:r>
            <a:r>
              <a:rPr lang="en-US" dirty="0"/>
              <a:t>, </a:t>
            </a:r>
            <a:r>
              <a:rPr lang="en-US" dirty="0" err="1"/>
              <a:t>ShellSection</a:t>
            </a:r>
            <a:r>
              <a:rPr lang="en-US" dirty="0"/>
              <a:t>, and  </a:t>
            </a:r>
            <a:r>
              <a:rPr lang="en-US" dirty="0" err="1"/>
              <a:t>ShellContent</a:t>
            </a:r>
            <a:r>
              <a:rPr lang="en-US" dirty="0"/>
              <a:t>?</a:t>
            </a:r>
          </a:p>
          <a:p>
            <a:pPr lvl="1"/>
            <a:r>
              <a:rPr lang="en-US" dirty="0"/>
              <a:t>And a </a:t>
            </a:r>
            <a:r>
              <a:rPr lang="en-US" dirty="0" err="1"/>
              <a:t>MenuItem</a:t>
            </a:r>
            <a:r>
              <a:rPr lang="en-US" dirty="0"/>
              <a:t> is what?</a:t>
            </a:r>
          </a:p>
          <a:p>
            <a:pPr lvl="1"/>
            <a:r>
              <a:rPr lang="en-US" dirty="0"/>
              <a:t>Why should the concept of describing content (I have 3 pages) be at odds with achieving a UI design (bottom tabs)?</a:t>
            </a:r>
          </a:p>
          <a:p>
            <a:r>
              <a:rPr lang="en-US" dirty="0"/>
              <a:t>Coming Soon</a:t>
            </a:r>
          </a:p>
          <a:p>
            <a:pPr lvl="1"/>
            <a:r>
              <a:rPr lang="en-US" dirty="0"/>
              <a:t>Item replaces existing Shell items</a:t>
            </a:r>
          </a:p>
          <a:p>
            <a:pPr lvl="2"/>
            <a:r>
              <a:rPr lang="en-US" dirty="0" err="1"/>
              <a:t>ShellItem</a:t>
            </a:r>
            <a:r>
              <a:rPr lang="en-US" dirty="0"/>
              <a:t>, </a:t>
            </a:r>
            <a:r>
              <a:rPr lang="en-US" dirty="0" err="1"/>
              <a:t>ShellSection</a:t>
            </a:r>
            <a:r>
              <a:rPr lang="en-US" dirty="0"/>
              <a:t>, </a:t>
            </a:r>
            <a:r>
              <a:rPr lang="en-US" dirty="0" err="1"/>
              <a:t>ShellContent</a:t>
            </a:r>
            <a:r>
              <a:rPr lang="en-US" dirty="0"/>
              <a:t>, and </a:t>
            </a:r>
            <a:r>
              <a:rPr lang="en-US" dirty="0" err="1"/>
              <a:t>MenuItem</a:t>
            </a:r>
            <a:endParaRPr lang="en-US" dirty="0"/>
          </a:p>
          <a:p>
            <a:pPr lvl="1"/>
            <a:r>
              <a:rPr lang="en-US" dirty="0"/>
              <a:t>Nesting content and Shell </a:t>
            </a:r>
          </a:p>
          <a:p>
            <a:pPr lvl="2"/>
            <a:r>
              <a:rPr lang="en-US" dirty="0"/>
              <a:t>Renders the appropriate menus for you</a:t>
            </a:r>
          </a:p>
          <a:p>
            <a:pPr lvl="2"/>
            <a:r>
              <a:rPr lang="en-US" dirty="0"/>
              <a:t>Explicitly set the navigation behavior you desire</a:t>
            </a:r>
          </a:p>
        </p:txBody>
      </p:sp>
    </p:spTree>
    <p:extLst>
      <p:ext uri="{BB962C8B-B14F-4D97-AF65-F5344CB8AC3E}">
        <p14:creationId xmlns:p14="http://schemas.microsoft.com/office/powerpoint/2010/main" val="410438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8A125-B4CB-8142-882B-6586AF99251C}"/>
              </a:ext>
            </a:extLst>
          </p:cNvPr>
          <p:cNvSpPr>
            <a:spLocks noGrp="1"/>
          </p:cNvSpPr>
          <p:nvPr>
            <p:ph type="title"/>
          </p:nvPr>
        </p:nvSpPr>
        <p:spPr>
          <a:xfrm>
            <a:off x="274638" y="2125662"/>
            <a:ext cx="11887200" cy="1181862"/>
          </a:xfrm>
        </p:spPr>
        <p:txBody>
          <a:bodyPr/>
          <a:lstStyle/>
          <a:p>
            <a:pPr algn="ctr"/>
            <a:r>
              <a:rPr lang="en-US" dirty="0">
                <a:hlinkClick r:id="rId2"/>
              </a:rPr>
              <a:t>http://bit.ly/forms-shell-survey</a:t>
            </a:r>
            <a:endParaRPr lang="en-US" dirty="0"/>
          </a:p>
        </p:txBody>
      </p:sp>
      <p:sp>
        <p:nvSpPr>
          <p:cNvPr id="6" name="TextBox 5">
            <a:extLst>
              <a:ext uri="{FF2B5EF4-FFF2-40B4-BE49-F238E27FC236}">
                <a16:creationId xmlns:a16="http://schemas.microsoft.com/office/drawing/2014/main" id="{4F3C56DB-A72F-B246-AFDA-AF04E834CDC3}"/>
              </a:ext>
            </a:extLst>
          </p:cNvPr>
          <p:cNvSpPr txBox="1"/>
          <p:nvPr/>
        </p:nvSpPr>
        <p:spPr>
          <a:xfrm>
            <a:off x="3779837" y="3687001"/>
            <a:ext cx="4876800"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We need your feedback!</a:t>
            </a:r>
          </a:p>
        </p:txBody>
      </p:sp>
    </p:spTree>
    <p:extLst>
      <p:ext uri="{BB962C8B-B14F-4D97-AF65-F5344CB8AC3E}">
        <p14:creationId xmlns:p14="http://schemas.microsoft.com/office/powerpoint/2010/main" val="3969947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9B09-698C-744C-BCF0-08D1413FA547}"/>
              </a:ext>
            </a:extLst>
          </p:cNvPr>
          <p:cNvSpPr>
            <a:spLocks noGrp="1"/>
          </p:cNvSpPr>
          <p:nvPr>
            <p:ph type="title"/>
          </p:nvPr>
        </p:nvSpPr>
        <p:spPr/>
        <p:txBody>
          <a:bodyPr/>
          <a:lstStyle/>
          <a:p>
            <a:r>
              <a:rPr lang="en-US" dirty="0"/>
              <a:t>Predict The UI</a:t>
            </a:r>
          </a:p>
        </p:txBody>
      </p:sp>
      <p:sp>
        <p:nvSpPr>
          <p:cNvPr id="3" name="Text Placeholder 2">
            <a:extLst>
              <a:ext uri="{FF2B5EF4-FFF2-40B4-BE49-F238E27FC236}">
                <a16:creationId xmlns:a16="http://schemas.microsoft.com/office/drawing/2014/main" id="{705E105E-448C-124F-8C49-18761A519318}"/>
              </a:ext>
            </a:extLst>
          </p:cNvPr>
          <p:cNvSpPr>
            <a:spLocks noGrp="1"/>
          </p:cNvSpPr>
          <p:nvPr>
            <p:ph type="body" sz="quarter" idx="10"/>
          </p:nvPr>
        </p:nvSpPr>
        <p:spPr>
          <a:xfrm>
            <a:off x="274638" y="1221157"/>
            <a:ext cx="6656181" cy="4644348"/>
          </a:xfrm>
        </p:spPr>
        <p:txBody>
          <a:bodyPr wrap="none"/>
          <a:lstStyle/>
          <a:p>
            <a:r>
              <a:rPr lang="en-US" sz="1400" dirty="0">
                <a:latin typeface="Consolas" panose="020B0609020204030204" pitchFamily="49" charset="0"/>
                <a:cs typeface="Consolas" panose="020B0609020204030204" pitchFamily="49" charset="0"/>
              </a:rPr>
              <a:t>&lt;Shell </a:t>
            </a:r>
            <a:r>
              <a:rPr lang="en-US" sz="1400" dirty="0" err="1">
                <a:latin typeface="Consolas" panose="020B0609020204030204" pitchFamily="49" charset="0"/>
                <a:cs typeface="Consolas" panose="020B0609020204030204" pitchFamily="49" charset="0"/>
              </a:rPr>
              <a:t>xmlns</a:t>
            </a:r>
            <a:r>
              <a:rPr lang="en-US" sz="1400" dirty="0">
                <a:latin typeface="Consolas" panose="020B0609020204030204" pitchFamily="49" charset="0"/>
                <a:cs typeface="Consolas" panose="020B0609020204030204" pitchFamily="49" charset="0"/>
              </a:rPr>
              <a:t>="http://</a:t>
            </a:r>
            <a:r>
              <a:rPr lang="en-US" sz="1400" dirty="0" err="1">
                <a:latin typeface="Consolas" panose="020B0609020204030204" pitchFamily="49" charset="0"/>
                <a:cs typeface="Consolas" panose="020B0609020204030204" pitchFamily="49" charset="0"/>
              </a:rPr>
              <a:t>xamarin.com</a:t>
            </a:r>
            <a:r>
              <a:rPr lang="en-US" sz="1400" dirty="0">
                <a:latin typeface="Consolas" panose="020B0609020204030204" pitchFamily="49" charset="0"/>
                <a:cs typeface="Consolas" panose="020B0609020204030204" pitchFamily="49" charset="0"/>
              </a:rPr>
              <a:t>/schemas/2014/forms"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xmlns:x</a:t>
            </a:r>
            <a:r>
              <a:rPr lang="en-US" sz="1400" dirty="0">
                <a:latin typeface="Consolas" panose="020B0609020204030204" pitchFamily="49" charset="0"/>
                <a:cs typeface="Consolas" panose="020B0609020204030204" pitchFamily="49" charset="0"/>
              </a:rPr>
              <a:t>="http://</a:t>
            </a:r>
            <a:r>
              <a:rPr lang="en-US" sz="1400" dirty="0" err="1">
                <a:latin typeface="Consolas" panose="020B0609020204030204" pitchFamily="49" charset="0"/>
                <a:cs typeface="Consolas" panose="020B0609020204030204" pitchFamily="49" charset="0"/>
              </a:rPr>
              <a:t>schemas.microsoft.com</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winfx</a:t>
            </a:r>
            <a:r>
              <a:rPr lang="en-US" sz="1400" dirty="0">
                <a:latin typeface="Consolas" panose="020B0609020204030204" pitchFamily="49" charset="0"/>
                <a:cs typeface="Consolas" panose="020B0609020204030204" pitchFamily="49" charset="0"/>
              </a:rPr>
              <a:t>/2009/</a:t>
            </a:r>
            <a:r>
              <a:rPr lang="en-US" sz="1400" dirty="0" err="1">
                <a:latin typeface="Consolas" panose="020B0609020204030204" pitchFamily="49" charset="0"/>
                <a:cs typeface="Consolas" panose="020B0609020204030204" pitchFamily="49" charset="0"/>
              </a:rPr>
              <a:t>xaml</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xmlns:local</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clr-namespace:MyApp</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Route="root"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RouteHost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xamarin.com</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RouteScheme</a:t>
            </a:r>
            <a:r>
              <a:rPr lang="en-US" sz="1400" dirty="0">
                <a:latin typeface="Consolas" panose="020B0609020204030204" pitchFamily="49" charset="0"/>
                <a:cs typeface="Consolas" panose="020B0609020204030204" pitchFamily="49" charset="0"/>
              </a:rPr>
              <a:t>="app"</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x:Class</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MyApp.AppShell</a:t>
            </a:r>
            <a:r>
              <a:rPr lang="en-US" sz="1400" dirty="0">
                <a:latin typeface="Consolas" panose="020B0609020204030204" pitchFamily="49" charset="0"/>
                <a:cs typeface="Consolas" panose="020B0609020204030204" pitchFamily="49" charset="0"/>
              </a:rPr>
              <a:t>"&gt;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home.png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Title="Home"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local:MainPage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feed.png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Title="Feed"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local:FeedPage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contact.png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Title="Contact”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local:ContactPage</a:t>
            </a:r>
            <a:r>
              <a:rPr lang="en-US" sz="1400" dirty="0">
                <a:latin typeface="Consolas" panose="020B0609020204030204" pitchFamily="49" charset="0"/>
                <a:cs typeface="Consolas" panose="020B0609020204030204" pitchFamily="49" charset="0"/>
              </a:rPr>
              <a:t>}"/&gt;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&lt;/Shell&gt; </a:t>
            </a:r>
          </a:p>
        </p:txBody>
      </p:sp>
      <p:grpSp>
        <p:nvGrpSpPr>
          <p:cNvPr id="11" name="Group 10">
            <a:extLst>
              <a:ext uri="{FF2B5EF4-FFF2-40B4-BE49-F238E27FC236}">
                <a16:creationId xmlns:a16="http://schemas.microsoft.com/office/drawing/2014/main" id="{2A2ECED7-BA20-C442-8A81-B71F075D062C}"/>
              </a:ext>
            </a:extLst>
          </p:cNvPr>
          <p:cNvGrpSpPr/>
          <p:nvPr/>
        </p:nvGrpSpPr>
        <p:grpSpPr>
          <a:xfrm>
            <a:off x="6985076" y="1212849"/>
            <a:ext cx="5181162" cy="4334847"/>
            <a:chOff x="6827837" y="1592262"/>
            <a:chExt cx="5181897" cy="4335462"/>
          </a:xfrm>
        </p:grpSpPr>
        <p:pic>
          <p:nvPicPr>
            <p:cNvPr id="8" name="Picture 7">
              <a:extLst>
                <a:ext uri="{FF2B5EF4-FFF2-40B4-BE49-F238E27FC236}">
                  <a16:creationId xmlns:a16="http://schemas.microsoft.com/office/drawing/2014/main" id="{FC920DC6-EBCC-1C4D-9FAC-A9A7AA25DF25}"/>
                </a:ext>
              </a:extLst>
            </p:cNvPr>
            <p:cNvPicPr>
              <a:picLocks noChangeAspect="1"/>
            </p:cNvPicPr>
            <p:nvPr/>
          </p:nvPicPr>
          <p:blipFill>
            <a:blip r:embed="rId2"/>
            <a:stretch>
              <a:fillRect/>
            </a:stretch>
          </p:blipFill>
          <p:spPr>
            <a:xfrm>
              <a:off x="9571037" y="1592262"/>
              <a:ext cx="2438697" cy="4335462"/>
            </a:xfrm>
            <a:prstGeom prst="rect">
              <a:avLst/>
            </a:prstGeom>
          </p:spPr>
        </p:pic>
        <p:pic>
          <p:nvPicPr>
            <p:cNvPr id="10" name="Picture 9">
              <a:extLst>
                <a:ext uri="{FF2B5EF4-FFF2-40B4-BE49-F238E27FC236}">
                  <a16:creationId xmlns:a16="http://schemas.microsoft.com/office/drawing/2014/main" id="{9637A47A-34CD-7A4F-B61A-23BE70B0CB85}"/>
                </a:ext>
              </a:extLst>
            </p:cNvPr>
            <p:cNvPicPr>
              <a:picLocks noChangeAspect="1"/>
            </p:cNvPicPr>
            <p:nvPr/>
          </p:nvPicPr>
          <p:blipFill>
            <a:blip r:embed="rId3"/>
            <a:stretch>
              <a:fillRect/>
            </a:stretch>
          </p:blipFill>
          <p:spPr>
            <a:xfrm>
              <a:off x="6827837" y="1592262"/>
              <a:ext cx="2438697" cy="4335462"/>
            </a:xfrm>
            <a:prstGeom prst="rect">
              <a:avLst/>
            </a:prstGeom>
          </p:spPr>
        </p:pic>
      </p:grpSp>
    </p:spTree>
    <p:extLst>
      <p:ext uri="{BB962C8B-B14F-4D97-AF65-F5344CB8AC3E}">
        <p14:creationId xmlns:p14="http://schemas.microsoft.com/office/powerpoint/2010/main" val="419756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9B09-698C-744C-BCF0-08D1413FA547}"/>
              </a:ext>
            </a:extLst>
          </p:cNvPr>
          <p:cNvSpPr>
            <a:spLocks noGrp="1"/>
          </p:cNvSpPr>
          <p:nvPr>
            <p:ph type="title"/>
          </p:nvPr>
        </p:nvSpPr>
        <p:spPr/>
        <p:txBody>
          <a:bodyPr/>
          <a:lstStyle/>
          <a:p>
            <a:r>
              <a:rPr lang="en-US" dirty="0"/>
              <a:t>Predict The UI</a:t>
            </a:r>
          </a:p>
        </p:txBody>
      </p:sp>
      <p:sp>
        <p:nvSpPr>
          <p:cNvPr id="3" name="Text Placeholder 2">
            <a:extLst>
              <a:ext uri="{FF2B5EF4-FFF2-40B4-BE49-F238E27FC236}">
                <a16:creationId xmlns:a16="http://schemas.microsoft.com/office/drawing/2014/main" id="{705E105E-448C-124F-8C49-18761A519318}"/>
              </a:ext>
            </a:extLst>
          </p:cNvPr>
          <p:cNvSpPr>
            <a:spLocks noGrp="1"/>
          </p:cNvSpPr>
          <p:nvPr>
            <p:ph type="body" sz="quarter" idx="10"/>
          </p:nvPr>
        </p:nvSpPr>
        <p:spPr>
          <a:xfrm>
            <a:off x="274638" y="1221157"/>
            <a:ext cx="11887199" cy="5355312"/>
          </a:xfrm>
        </p:spPr>
        <p:txBody>
          <a:bodyPr/>
          <a:lstStyle/>
          <a:p>
            <a:r>
              <a:rPr lang="en-US" sz="1400" dirty="0">
                <a:latin typeface="Consolas" panose="020B0609020204030204" pitchFamily="49" charset="0"/>
                <a:cs typeface="Consolas" panose="020B0609020204030204" pitchFamily="49" charset="0"/>
              </a:rPr>
              <a:t>&lt;Shell </a:t>
            </a:r>
            <a:r>
              <a:rPr lang="en-US" sz="1400" dirty="0" err="1">
                <a:latin typeface="Consolas" panose="020B0609020204030204" pitchFamily="49" charset="0"/>
                <a:cs typeface="Consolas" panose="020B0609020204030204" pitchFamily="49" charset="0"/>
              </a:rPr>
              <a:t>xmlns</a:t>
            </a:r>
            <a:r>
              <a:rPr lang="en-US" sz="1400" dirty="0">
                <a:latin typeface="Consolas" panose="020B0609020204030204" pitchFamily="49" charset="0"/>
                <a:cs typeface="Consolas" panose="020B0609020204030204" pitchFamily="49" charset="0"/>
              </a:rPr>
              <a:t>="http://</a:t>
            </a:r>
            <a:r>
              <a:rPr lang="en-US" sz="1400" dirty="0" err="1">
                <a:latin typeface="Consolas" panose="020B0609020204030204" pitchFamily="49" charset="0"/>
                <a:cs typeface="Consolas" panose="020B0609020204030204" pitchFamily="49" charset="0"/>
              </a:rPr>
              <a:t>xamarin.com</a:t>
            </a:r>
            <a:r>
              <a:rPr lang="en-US" sz="1400" dirty="0">
                <a:latin typeface="Consolas" panose="020B0609020204030204" pitchFamily="49" charset="0"/>
                <a:cs typeface="Consolas" panose="020B0609020204030204" pitchFamily="49" charset="0"/>
              </a:rPr>
              <a:t>/schemas/2014/forms"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xmlns:x</a:t>
            </a:r>
            <a:r>
              <a:rPr lang="en-US" sz="1400" dirty="0">
                <a:latin typeface="Consolas" panose="020B0609020204030204" pitchFamily="49" charset="0"/>
                <a:cs typeface="Consolas" panose="020B0609020204030204" pitchFamily="49" charset="0"/>
              </a:rPr>
              <a:t>="http://</a:t>
            </a:r>
            <a:r>
              <a:rPr lang="en-US" sz="1400" dirty="0" err="1">
                <a:latin typeface="Consolas" panose="020B0609020204030204" pitchFamily="49" charset="0"/>
                <a:cs typeface="Consolas" panose="020B0609020204030204" pitchFamily="49" charset="0"/>
              </a:rPr>
              <a:t>schemas.microsoft.com</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winfx</a:t>
            </a:r>
            <a:r>
              <a:rPr lang="en-US" sz="1400" dirty="0">
                <a:latin typeface="Consolas" panose="020B0609020204030204" pitchFamily="49" charset="0"/>
                <a:cs typeface="Consolas" panose="020B0609020204030204" pitchFamily="49" charset="0"/>
              </a:rPr>
              <a:t>/2009/</a:t>
            </a:r>
            <a:r>
              <a:rPr lang="en-US" sz="1400" dirty="0" err="1">
                <a:latin typeface="Consolas" panose="020B0609020204030204" pitchFamily="49" charset="0"/>
                <a:cs typeface="Consolas" panose="020B0609020204030204" pitchFamily="49" charset="0"/>
              </a:rPr>
              <a:t>xaml</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xmlns:local</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clr-namespace:MyApp</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Route="root"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RouteHost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xamarin.com</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RouteScheme</a:t>
            </a:r>
            <a:r>
              <a:rPr lang="en-US" sz="1400" dirty="0">
                <a:latin typeface="Consolas" panose="020B0609020204030204" pitchFamily="49" charset="0"/>
                <a:cs typeface="Consolas" panose="020B0609020204030204" pitchFamily="49" charset="0"/>
              </a:rPr>
              <a:t>="app"</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FlyoutBehavior</a:t>
            </a:r>
            <a:r>
              <a:rPr lang="en-US" sz="1400" dirty="0">
                <a:latin typeface="Consolas" panose="020B0609020204030204" pitchFamily="49" charset="0"/>
                <a:cs typeface="Consolas" panose="020B0609020204030204" pitchFamily="49" charset="0"/>
              </a:rPr>
              <a:t>="Disabled"</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x:Class</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MyApp.AppShell</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&lt;Item&gt;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home.png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Title="Home"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local:MainPage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feed.png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Title="Feed"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local:FeedPage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contact.png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Title="Contact”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local:ContactPage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&lt;/Item&gt;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&lt;/Shell&gt; </a:t>
            </a:r>
          </a:p>
        </p:txBody>
      </p:sp>
      <p:pic>
        <p:nvPicPr>
          <p:cNvPr id="4" name="Picture 3">
            <a:extLst>
              <a:ext uri="{FF2B5EF4-FFF2-40B4-BE49-F238E27FC236}">
                <a16:creationId xmlns:a16="http://schemas.microsoft.com/office/drawing/2014/main" id="{FB230902-B5BC-C345-A067-A98386C82413}"/>
              </a:ext>
            </a:extLst>
          </p:cNvPr>
          <p:cNvPicPr>
            <a:picLocks noChangeAspect="1"/>
          </p:cNvPicPr>
          <p:nvPr/>
        </p:nvPicPr>
        <p:blipFill>
          <a:blip r:embed="rId2"/>
          <a:stretch>
            <a:fillRect/>
          </a:stretch>
        </p:blipFill>
        <p:spPr>
          <a:xfrm>
            <a:off x="9290941" y="1198626"/>
            <a:ext cx="2870895" cy="5103813"/>
          </a:xfrm>
          <a:prstGeom prst="rect">
            <a:avLst/>
          </a:prstGeom>
        </p:spPr>
      </p:pic>
    </p:spTree>
    <p:extLst>
      <p:ext uri="{BB962C8B-B14F-4D97-AF65-F5344CB8AC3E}">
        <p14:creationId xmlns:p14="http://schemas.microsoft.com/office/powerpoint/2010/main" val="63055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9B09-698C-744C-BCF0-08D1413FA547}"/>
              </a:ext>
            </a:extLst>
          </p:cNvPr>
          <p:cNvSpPr>
            <a:spLocks noGrp="1"/>
          </p:cNvSpPr>
          <p:nvPr>
            <p:ph type="title"/>
          </p:nvPr>
        </p:nvSpPr>
        <p:spPr/>
        <p:txBody>
          <a:bodyPr/>
          <a:lstStyle/>
          <a:p>
            <a:r>
              <a:rPr lang="en-US"/>
              <a:t>Predict The UI</a:t>
            </a:r>
          </a:p>
        </p:txBody>
      </p:sp>
      <p:sp>
        <p:nvSpPr>
          <p:cNvPr id="3" name="Text Placeholder 2">
            <a:extLst>
              <a:ext uri="{FF2B5EF4-FFF2-40B4-BE49-F238E27FC236}">
                <a16:creationId xmlns:a16="http://schemas.microsoft.com/office/drawing/2014/main" id="{705E105E-448C-124F-8C49-18761A519318}"/>
              </a:ext>
            </a:extLst>
          </p:cNvPr>
          <p:cNvSpPr>
            <a:spLocks noGrp="1"/>
          </p:cNvSpPr>
          <p:nvPr>
            <p:ph type="body" sz="quarter" idx="10"/>
          </p:nvPr>
        </p:nvSpPr>
        <p:spPr>
          <a:xfrm>
            <a:off x="274638" y="1221157"/>
            <a:ext cx="11887199" cy="5829288"/>
          </a:xfrm>
        </p:spPr>
        <p:txBody>
          <a:bodyPr/>
          <a:lstStyle/>
          <a:p>
            <a:r>
              <a:rPr lang="en-US" sz="1400" dirty="0">
                <a:latin typeface="Consolas" panose="020B0609020204030204" pitchFamily="49" charset="0"/>
                <a:cs typeface="Consolas" panose="020B0609020204030204" pitchFamily="49" charset="0"/>
              </a:rPr>
              <a:t>&lt;Shell </a:t>
            </a:r>
            <a:r>
              <a:rPr lang="en-US" sz="1400" dirty="0" err="1">
                <a:latin typeface="Consolas" panose="020B0609020204030204" pitchFamily="49" charset="0"/>
                <a:cs typeface="Consolas" panose="020B0609020204030204" pitchFamily="49" charset="0"/>
              </a:rPr>
              <a:t>xmlns</a:t>
            </a:r>
            <a:r>
              <a:rPr lang="en-US" sz="1400" dirty="0">
                <a:latin typeface="Consolas" panose="020B0609020204030204" pitchFamily="49" charset="0"/>
                <a:cs typeface="Consolas" panose="020B0609020204030204" pitchFamily="49" charset="0"/>
              </a:rPr>
              <a:t>="http://</a:t>
            </a:r>
            <a:r>
              <a:rPr lang="en-US" sz="1400" dirty="0" err="1">
                <a:latin typeface="Consolas" panose="020B0609020204030204" pitchFamily="49" charset="0"/>
                <a:cs typeface="Consolas" panose="020B0609020204030204" pitchFamily="49" charset="0"/>
              </a:rPr>
              <a:t>xamarin.com</a:t>
            </a:r>
            <a:r>
              <a:rPr lang="en-US" sz="1400" dirty="0">
                <a:latin typeface="Consolas" panose="020B0609020204030204" pitchFamily="49" charset="0"/>
                <a:cs typeface="Consolas" panose="020B0609020204030204" pitchFamily="49" charset="0"/>
              </a:rPr>
              <a:t>/schemas/2014/forms"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xmlns:x</a:t>
            </a:r>
            <a:r>
              <a:rPr lang="en-US" sz="1400" dirty="0">
                <a:latin typeface="Consolas" panose="020B0609020204030204" pitchFamily="49" charset="0"/>
                <a:cs typeface="Consolas" panose="020B0609020204030204" pitchFamily="49" charset="0"/>
              </a:rPr>
              <a:t>="http://</a:t>
            </a:r>
            <a:r>
              <a:rPr lang="en-US" sz="1400" dirty="0" err="1">
                <a:latin typeface="Consolas" panose="020B0609020204030204" pitchFamily="49" charset="0"/>
                <a:cs typeface="Consolas" panose="020B0609020204030204" pitchFamily="49" charset="0"/>
              </a:rPr>
              <a:t>schemas.microsoft.com</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winfx</a:t>
            </a:r>
            <a:r>
              <a:rPr lang="en-US" sz="1400" dirty="0">
                <a:latin typeface="Consolas" panose="020B0609020204030204" pitchFamily="49" charset="0"/>
                <a:cs typeface="Consolas" panose="020B0609020204030204" pitchFamily="49" charset="0"/>
              </a:rPr>
              <a:t>/2009/</a:t>
            </a:r>
            <a:r>
              <a:rPr lang="en-US" sz="1400" dirty="0" err="1">
                <a:latin typeface="Consolas" panose="020B0609020204030204" pitchFamily="49" charset="0"/>
                <a:cs typeface="Consolas" panose="020B0609020204030204" pitchFamily="49" charset="0"/>
              </a:rPr>
              <a:t>xaml</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xmlns:local</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clr-namespace:MyApp</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Route="root"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RouteHost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xamarin.com</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RouteScheme</a:t>
            </a:r>
            <a:r>
              <a:rPr lang="en-US" sz="1400" dirty="0">
                <a:latin typeface="Consolas" panose="020B0609020204030204" pitchFamily="49" charset="0"/>
                <a:cs typeface="Consolas" panose="020B0609020204030204" pitchFamily="49" charset="0"/>
              </a:rPr>
              <a:t>="app"</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FlyoutBehavior</a:t>
            </a:r>
            <a:r>
              <a:rPr lang="en-US" sz="1400" dirty="0">
                <a:latin typeface="Consolas" panose="020B0609020204030204" pitchFamily="49" charset="0"/>
                <a:cs typeface="Consolas" panose="020B0609020204030204" pitchFamily="49" charset="0"/>
              </a:rPr>
              <a:t>="Disabled"</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x:Class</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MyApp.AppShell</a:t>
            </a:r>
            <a:r>
              <a:rPr lang="en-US" sz="1400" dirty="0">
                <a:latin typeface="Consolas" panose="020B0609020204030204" pitchFamily="49" charset="0"/>
                <a:cs typeface="Consolas" panose="020B0609020204030204" pitchFamily="49" charset="0"/>
              </a:rPr>
              <a:t>"&gt;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&lt;Item&gt;</a:t>
            </a:r>
          </a:p>
          <a:p>
            <a:r>
              <a:rPr lang="en-US" sz="1400" dirty="0">
                <a:latin typeface="Consolas" panose="020B0609020204030204" pitchFamily="49" charset="0"/>
                <a:cs typeface="Consolas" panose="020B0609020204030204" pitchFamily="49" charset="0"/>
              </a:rPr>
              <a:t>        &lt;Item&gt;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home.png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Title="Home"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local:MainPage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feed.png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Title="Feed"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local:FeedPage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contact.png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Title="Contact”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local:ContactPage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&lt;/Item&gt;</a:t>
            </a:r>
          </a:p>
          <a:p>
            <a:r>
              <a:rPr lang="en-US" sz="1400" dirty="0">
                <a:latin typeface="Consolas" panose="020B0609020204030204" pitchFamily="49" charset="0"/>
                <a:cs typeface="Consolas" panose="020B0609020204030204" pitchFamily="49" charset="0"/>
              </a:rPr>
              <a:t>    &lt;/Item&gt;</a:t>
            </a:r>
          </a:p>
          <a:p>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&lt;/Shell&gt; </a:t>
            </a:r>
          </a:p>
        </p:txBody>
      </p:sp>
      <p:pic>
        <p:nvPicPr>
          <p:cNvPr id="4" name="Picture 3">
            <a:extLst>
              <a:ext uri="{FF2B5EF4-FFF2-40B4-BE49-F238E27FC236}">
                <a16:creationId xmlns:a16="http://schemas.microsoft.com/office/drawing/2014/main" id="{D530B185-EB73-AB49-8A35-6B5DDBA6CF8B}"/>
              </a:ext>
            </a:extLst>
          </p:cNvPr>
          <p:cNvPicPr>
            <a:picLocks noChangeAspect="1"/>
          </p:cNvPicPr>
          <p:nvPr/>
        </p:nvPicPr>
        <p:blipFill>
          <a:blip r:embed="rId2"/>
          <a:stretch>
            <a:fillRect/>
          </a:stretch>
        </p:blipFill>
        <p:spPr>
          <a:xfrm>
            <a:off x="9248080" y="1212849"/>
            <a:ext cx="2913756" cy="5180013"/>
          </a:xfrm>
          <a:prstGeom prst="rect">
            <a:avLst/>
          </a:prstGeom>
        </p:spPr>
      </p:pic>
    </p:spTree>
    <p:extLst>
      <p:ext uri="{BB962C8B-B14F-4D97-AF65-F5344CB8AC3E}">
        <p14:creationId xmlns:p14="http://schemas.microsoft.com/office/powerpoint/2010/main" val="2401046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9B09-698C-744C-BCF0-08D1413FA547}"/>
              </a:ext>
            </a:extLst>
          </p:cNvPr>
          <p:cNvSpPr>
            <a:spLocks noGrp="1"/>
          </p:cNvSpPr>
          <p:nvPr>
            <p:ph type="title"/>
          </p:nvPr>
        </p:nvSpPr>
        <p:spPr/>
        <p:txBody>
          <a:bodyPr/>
          <a:lstStyle/>
          <a:p>
            <a:r>
              <a:rPr lang="en-US" dirty="0"/>
              <a:t>Override Shell Navigation Behavior</a:t>
            </a:r>
          </a:p>
        </p:txBody>
      </p:sp>
      <p:sp>
        <p:nvSpPr>
          <p:cNvPr id="3" name="Text Placeholder 2">
            <a:extLst>
              <a:ext uri="{FF2B5EF4-FFF2-40B4-BE49-F238E27FC236}">
                <a16:creationId xmlns:a16="http://schemas.microsoft.com/office/drawing/2014/main" id="{705E105E-448C-124F-8C49-18761A519318}"/>
              </a:ext>
            </a:extLst>
          </p:cNvPr>
          <p:cNvSpPr>
            <a:spLocks noGrp="1"/>
          </p:cNvSpPr>
          <p:nvPr>
            <p:ph type="body" sz="quarter" idx="10"/>
          </p:nvPr>
        </p:nvSpPr>
        <p:spPr>
          <a:xfrm>
            <a:off x="274638" y="1221157"/>
            <a:ext cx="11887199" cy="5786199"/>
          </a:xfrm>
        </p:spPr>
        <p:txBody>
          <a:bodyPr/>
          <a:lstStyle/>
          <a:p>
            <a:r>
              <a:rPr lang="en-US" sz="1400" dirty="0">
                <a:latin typeface="Consolas" panose="020B0609020204030204" pitchFamily="49" charset="0"/>
                <a:cs typeface="Consolas" panose="020B0609020204030204" pitchFamily="49" charset="0"/>
              </a:rPr>
              <a:t>&lt;Shell </a:t>
            </a:r>
            <a:r>
              <a:rPr lang="en-US" sz="1400" dirty="0" err="1">
                <a:latin typeface="Consolas" panose="020B0609020204030204" pitchFamily="49" charset="0"/>
                <a:cs typeface="Consolas" panose="020B0609020204030204" pitchFamily="49" charset="0"/>
              </a:rPr>
              <a:t>xmlns</a:t>
            </a:r>
            <a:r>
              <a:rPr lang="en-US" sz="1400" dirty="0">
                <a:latin typeface="Consolas" panose="020B0609020204030204" pitchFamily="49" charset="0"/>
                <a:cs typeface="Consolas" panose="020B0609020204030204" pitchFamily="49" charset="0"/>
              </a:rPr>
              <a:t>="http://</a:t>
            </a:r>
            <a:r>
              <a:rPr lang="en-US" sz="1400" dirty="0" err="1">
                <a:latin typeface="Consolas" panose="020B0609020204030204" pitchFamily="49" charset="0"/>
                <a:cs typeface="Consolas" panose="020B0609020204030204" pitchFamily="49" charset="0"/>
              </a:rPr>
              <a:t>xamarin.com</a:t>
            </a:r>
            <a:r>
              <a:rPr lang="en-US" sz="1400" dirty="0">
                <a:latin typeface="Consolas" panose="020B0609020204030204" pitchFamily="49" charset="0"/>
                <a:cs typeface="Consolas" panose="020B0609020204030204" pitchFamily="49" charset="0"/>
              </a:rPr>
              <a:t>/schemas/2014/forms"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xmlns:x</a:t>
            </a:r>
            <a:r>
              <a:rPr lang="en-US" sz="1400" dirty="0">
                <a:latin typeface="Consolas" panose="020B0609020204030204" pitchFamily="49" charset="0"/>
                <a:cs typeface="Consolas" panose="020B0609020204030204" pitchFamily="49" charset="0"/>
              </a:rPr>
              <a:t>="http://</a:t>
            </a:r>
            <a:r>
              <a:rPr lang="en-US" sz="1400" dirty="0" err="1">
                <a:latin typeface="Consolas" panose="020B0609020204030204" pitchFamily="49" charset="0"/>
                <a:cs typeface="Consolas" panose="020B0609020204030204" pitchFamily="49" charset="0"/>
              </a:rPr>
              <a:t>schemas.microsoft.com</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winfx</a:t>
            </a:r>
            <a:r>
              <a:rPr lang="en-US" sz="1400" dirty="0">
                <a:latin typeface="Consolas" panose="020B0609020204030204" pitchFamily="49" charset="0"/>
                <a:cs typeface="Consolas" panose="020B0609020204030204" pitchFamily="49" charset="0"/>
              </a:rPr>
              <a:t>/2009/</a:t>
            </a:r>
            <a:r>
              <a:rPr lang="en-US" sz="1400" dirty="0" err="1">
                <a:latin typeface="Consolas" panose="020B0609020204030204" pitchFamily="49" charset="0"/>
                <a:cs typeface="Consolas" panose="020B0609020204030204" pitchFamily="49" charset="0"/>
              </a:rPr>
              <a:t>xaml</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xmlns:local</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clr-namespace:MyApp</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Route="root"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RouteHost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xamarin.com</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RouteScheme</a:t>
            </a:r>
            <a:r>
              <a:rPr lang="en-US" sz="1400" dirty="0">
                <a:latin typeface="Consolas" panose="020B0609020204030204" pitchFamily="49" charset="0"/>
                <a:cs typeface="Consolas" panose="020B0609020204030204" pitchFamily="49" charset="0"/>
              </a:rPr>
              <a:t>="app"</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FlyoutBehavior</a:t>
            </a:r>
            <a:r>
              <a:rPr lang="en-US" sz="1400" dirty="0">
                <a:latin typeface="Consolas" panose="020B0609020204030204" pitchFamily="49" charset="0"/>
                <a:cs typeface="Consolas" panose="020B0609020204030204" pitchFamily="49" charset="0"/>
              </a:rPr>
              <a:t>="Disabled"</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x:Class</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MyApp.AppShell</a:t>
            </a:r>
            <a:r>
              <a:rPr lang="en-US" sz="1400" dirty="0">
                <a:latin typeface="Consolas" panose="020B0609020204030204" pitchFamily="49" charset="0"/>
                <a:cs typeface="Consolas" panose="020B0609020204030204" pitchFamily="49" charset="0"/>
              </a:rPr>
              <a:t>"&gt;</a:t>
            </a:r>
          </a:p>
          <a:p>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&lt;</a:t>
            </a:r>
            <a:r>
              <a:rPr lang="en-US" sz="1400" dirty="0" err="1">
                <a:latin typeface="Consolas" panose="020B0609020204030204" pitchFamily="49" charset="0"/>
                <a:cs typeface="Consolas" panose="020B0609020204030204" pitchFamily="49" charset="0"/>
              </a:rPr>
              <a:t>Shell.NavigationBehavior</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a:t>
            </a:r>
            <a:r>
              <a:rPr lang="en-US" sz="1400" dirty="0" err="1">
                <a:latin typeface="Consolas" panose="020B0609020204030204" pitchFamily="49" charset="0"/>
                <a:cs typeface="Consolas" panose="020B0609020204030204" pitchFamily="49" charset="0"/>
              </a:rPr>
              <a:t>TopTabs</a:t>
            </a:r>
            <a:r>
              <a:rPr lang="en-US" sz="1400" dirty="0">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&lt;/</a:t>
            </a:r>
            <a:r>
              <a:rPr lang="en-US" sz="1400" dirty="0" err="1">
                <a:latin typeface="Consolas" panose="020B0609020204030204" pitchFamily="49" charset="0"/>
                <a:cs typeface="Consolas" panose="020B0609020204030204" pitchFamily="49" charset="0"/>
              </a:rPr>
              <a:t>Shell.NavigationBehavior</a:t>
            </a:r>
            <a:r>
              <a:rPr lang="en-US" sz="1400" dirty="0">
                <a:latin typeface="Consolas" panose="020B0609020204030204" pitchFamily="49" charset="0"/>
                <a:cs typeface="Consolas" panose="020B0609020204030204" pitchFamily="49" charset="0"/>
              </a:rPr>
              <a:t>&gt; </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home.png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Title="Home"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local:MainPage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feed.png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Title="Feed"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local:FeedPage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contact.png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Title="Contact”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local:ContactPage</a:t>
            </a:r>
            <a:r>
              <a:rPr lang="en-US" sz="1400" dirty="0">
                <a:latin typeface="Consolas" panose="020B0609020204030204" pitchFamily="49" charset="0"/>
                <a:cs typeface="Consolas" panose="020B0609020204030204" pitchFamily="49" charset="0"/>
              </a:rPr>
              <a:t>}"/&gt; </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&lt;/Shell&gt; </a:t>
            </a:r>
          </a:p>
        </p:txBody>
      </p:sp>
      <p:pic>
        <p:nvPicPr>
          <p:cNvPr id="4" name="Picture 3">
            <a:extLst>
              <a:ext uri="{FF2B5EF4-FFF2-40B4-BE49-F238E27FC236}">
                <a16:creationId xmlns:a16="http://schemas.microsoft.com/office/drawing/2014/main" id="{D530B185-EB73-AB49-8A35-6B5DDBA6CF8B}"/>
              </a:ext>
            </a:extLst>
          </p:cNvPr>
          <p:cNvPicPr>
            <a:picLocks noChangeAspect="1"/>
          </p:cNvPicPr>
          <p:nvPr/>
        </p:nvPicPr>
        <p:blipFill>
          <a:blip r:embed="rId2"/>
          <a:stretch>
            <a:fillRect/>
          </a:stretch>
        </p:blipFill>
        <p:spPr>
          <a:xfrm>
            <a:off x="9209209" y="1212849"/>
            <a:ext cx="2952628" cy="5249118"/>
          </a:xfrm>
          <a:prstGeom prst="rect">
            <a:avLst/>
          </a:prstGeom>
        </p:spPr>
      </p:pic>
    </p:spTree>
    <p:extLst>
      <p:ext uri="{BB962C8B-B14F-4D97-AF65-F5344CB8AC3E}">
        <p14:creationId xmlns:p14="http://schemas.microsoft.com/office/powerpoint/2010/main" val="2476465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89B09-698C-744C-BCF0-08D1413FA547}"/>
              </a:ext>
            </a:extLst>
          </p:cNvPr>
          <p:cNvSpPr>
            <a:spLocks noGrp="1"/>
          </p:cNvSpPr>
          <p:nvPr>
            <p:ph type="title"/>
          </p:nvPr>
        </p:nvSpPr>
        <p:spPr/>
        <p:txBody>
          <a:bodyPr/>
          <a:lstStyle/>
          <a:p>
            <a:r>
              <a:rPr lang="en-US" dirty="0"/>
              <a:t>Override Shell Navigation Behavior</a:t>
            </a:r>
          </a:p>
        </p:txBody>
      </p:sp>
      <p:sp>
        <p:nvSpPr>
          <p:cNvPr id="3" name="Text Placeholder 2">
            <a:extLst>
              <a:ext uri="{FF2B5EF4-FFF2-40B4-BE49-F238E27FC236}">
                <a16:creationId xmlns:a16="http://schemas.microsoft.com/office/drawing/2014/main" id="{705E105E-448C-124F-8C49-18761A519318}"/>
              </a:ext>
            </a:extLst>
          </p:cNvPr>
          <p:cNvSpPr>
            <a:spLocks noGrp="1"/>
          </p:cNvSpPr>
          <p:nvPr>
            <p:ph type="body" sz="quarter" idx="10"/>
          </p:nvPr>
        </p:nvSpPr>
        <p:spPr>
          <a:xfrm>
            <a:off x="274638" y="1221157"/>
            <a:ext cx="11887199" cy="5786199"/>
          </a:xfrm>
        </p:spPr>
        <p:txBody>
          <a:bodyPr/>
          <a:lstStyle/>
          <a:p>
            <a:r>
              <a:rPr lang="en-US" sz="1400" dirty="0">
                <a:latin typeface="Consolas" panose="020B0609020204030204" pitchFamily="49" charset="0"/>
                <a:cs typeface="Consolas" panose="020B0609020204030204" pitchFamily="49" charset="0"/>
              </a:rPr>
              <a:t>&lt;Shell </a:t>
            </a:r>
            <a:r>
              <a:rPr lang="en-US" sz="1400" dirty="0" err="1">
                <a:latin typeface="Consolas" panose="020B0609020204030204" pitchFamily="49" charset="0"/>
                <a:cs typeface="Consolas" panose="020B0609020204030204" pitchFamily="49" charset="0"/>
              </a:rPr>
              <a:t>xmlns</a:t>
            </a:r>
            <a:r>
              <a:rPr lang="en-US" sz="1400" dirty="0">
                <a:latin typeface="Consolas" panose="020B0609020204030204" pitchFamily="49" charset="0"/>
                <a:cs typeface="Consolas" panose="020B0609020204030204" pitchFamily="49" charset="0"/>
              </a:rPr>
              <a:t>="http://</a:t>
            </a:r>
            <a:r>
              <a:rPr lang="en-US" sz="1400" dirty="0" err="1">
                <a:latin typeface="Consolas" panose="020B0609020204030204" pitchFamily="49" charset="0"/>
                <a:cs typeface="Consolas" panose="020B0609020204030204" pitchFamily="49" charset="0"/>
              </a:rPr>
              <a:t>xamarin.com</a:t>
            </a:r>
            <a:r>
              <a:rPr lang="en-US" sz="1400" dirty="0">
                <a:latin typeface="Consolas" panose="020B0609020204030204" pitchFamily="49" charset="0"/>
                <a:cs typeface="Consolas" panose="020B0609020204030204" pitchFamily="49" charset="0"/>
              </a:rPr>
              <a:t>/schemas/2014/forms"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xmlns:x</a:t>
            </a:r>
            <a:r>
              <a:rPr lang="en-US" sz="1400" dirty="0">
                <a:latin typeface="Consolas" panose="020B0609020204030204" pitchFamily="49" charset="0"/>
                <a:cs typeface="Consolas" panose="020B0609020204030204" pitchFamily="49" charset="0"/>
              </a:rPr>
              <a:t>="http://</a:t>
            </a:r>
            <a:r>
              <a:rPr lang="en-US" sz="1400" dirty="0" err="1">
                <a:latin typeface="Consolas" panose="020B0609020204030204" pitchFamily="49" charset="0"/>
                <a:cs typeface="Consolas" panose="020B0609020204030204" pitchFamily="49" charset="0"/>
              </a:rPr>
              <a:t>schemas.microsoft.com</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winfx</a:t>
            </a:r>
            <a:r>
              <a:rPr lang="en-US" sz="1400" dirty="0">
                <a:latin typeface="Consolas" panose="020B0609020204030204" pitchFamily="49" charset="0"/>
                <a:cs typeface="Consolas" panose="020B0609020204030204" pitchFamily="49" charset="0"/>
              </a:rPr>
              <a:t>/2009/</a:t>
            </a:r>
            <a:r>
              <a:rPr lang="en-US" sz="1400" dirty="0" err="1">
                <a:latin typeface="Consolas" panose="020B0609020204030204" pitchFamily="49" charset="0"/>
                <a:cs typeface="Consolas" panose="020B0609020204030204" pitchFamily="49" charset="0"/>
              </a:rPr>
              <a:t>xaml</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xmlns:local</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clr-namespace:MyApp</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Route="root"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RouteHost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xamarin.com</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RouteScheme</a:t>
            </a:r>
            <a:r>
              <a:rPr lang="en-US" sz="1400" dirty="0">
                <a:latin typeface="Consolas" panose="020B0609020204030204" pitchFamily="49" charset="0"/>
                <a:cs typeface="Consolas" panose="020B0609020204030204" pitchFamily="49" charset="0"/>
              </a:rPr>
              <a:t>="app"</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FlyoutBehavior</a:t>
            </a:r>
            <a:r>
              <a:rPr lang="en-US" sz="1400" dirty="0">
                <a:latin typeface="Consolas" panose="020B0609020204030204" pitchFamily="49" charset="0"/>
                <a:cs typeface="Consolas" panose="020B0609020204030204" pitchFamily="49" charset="0"/>
              </a:rPr>
              <a:t>="Disabled"</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x:Class</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MyApp.AppShell</a:t>
            </a:r>
            <a:r>
              <a:rPr lang="en-US" sz="1400" dirty="0">
                <a:latin typeface="Consolas" panose="020B0609020204030204" pitchFamily="49" charset="0"/>
                <a:cs typeface="Consolas" panose="020B0609020204030204" pitchFamily="49" charset="0"/>
              </a:rPr>
              <a:t>"&gt;</a:t>
            </a:r>
          </a:p>
          <a:p>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a:highlight>
                  <a:srgbClr val="FFFF00"/>
                </a:highlight>
                <a:latin typeface="Consolas" panose="020B0609020204030204" pitchFamily="49" charset="0"/>
                <a:cs typeface="Consolas" panose="020B0609020204030204" pitchFamily="49" charset="0"/>
              </a:rPr>
              <a:t>&lt;</a:t>
            </a:r>
            <a:r>
              <a:rPr lang="en-US" sz="1400" dirty="0" err="1">
                <a:highlight>
                  <a:srgbClr val="FFFF00"/>
                </a:highlight>
                <a:latin typeface="Consolas" panose="020B0609020204030204" pitchFamily="49" charset="0"/>
                <a:cs typeface="Consolas" panose="020B0609020204030204" pitchFamily="49" charset="0"/>
              </a:rPr>
              <a:t>Shell.NavigationBehavior</a:t>
            </a:r>
            <a:r>
              <a:rPr lang="en-US" sz="1400" dirty="0">
                <a:highlight>
                  <a:srgbClr val="FFFF00"/>
                </a:highlight>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a:t>
            </a:r>
            <a:r>
              <a:rPr lang="en-US" sz="1400" dirty="0">
                <a:highlight>
                  <a:srgbClr val="FFFF00"/>
                </a:highlight>
                <a:latin typeface="Consolas" panose="020B0609020204030204" pitchFamily="49" charset="0"/>
                <a:cs typeface="Consolas" panose="020B0609020204030204" pitchFamily="49" charset="0"/>
              </a:rPr>
              <a:t>&lt;</a:t>
            </a:r>
            <a:r>
              <a:rPr lang="en-US" sz="1400" dirty="0" err="1">
                <a:highlight>
                  <a:srgbClr val="FFFF00"/>
                </a:highlight>
                <a:latin typeface="Consolas" panose="020B0609020204030204" pitchFamily="49" charset="0"/>
                <a:cs typeface="Consolas" panose="020B0609020204030204" pitchFamily="49" charset="0"/>
              </a:rPr>
              <a:t>TopTabs</a:t>
            </a:r>
            <a:r>
              <a:rPr lang="en-US" sz="1400" dirty="0">
                <a:highlight>
                  <a:srgbClr val="FFFF00"/>
                </a:highlight>
                <a:latin typeface="Consolas" panose="020B0609020204030204" pitchFamily="49" charset="0"/>
                <a:cs typeface="Consolas" panose="020B0609020204030204" pitchFamily="49" charset="0"/>
              </a:rPr>
              <a:t> /&gt;</a:t>
            </a:r>
          </a:p>
          <a:p>
            <a:r>
              <a:rPr lang="en-US" sz="1400" dirty="0">
                <a:latin typeface="Consolas" panose="020B0609020204030204" pitchFamily="49" charset="0"/>
                <a:cs typeface="Consolas" panose="020B0609020204030204" pitchFamily="49" charset="0"/>
              </a:rPr>
              <a:t>    </a:t>
            </a:r>
            <a:r>
              <a:rPr lang="en-US" sz="1400" dirty="0">
                <a:highlight>
                  <a:srgbClr val="FFFF00"/>
                </a:highlight>
                <a:latin typeface="Consolas" panose="020B0609020204030204" pitchFamily="49" charset="0"/>
                <a:cs typeface="Consolas" panose="020B0609020204030204" pitchFamily="49" charset="0"/>
              </a:rPr>
              <a:t>&lt;/</a:t>
            </a:r>
            <a:r>
              <a:rPr lang="en-US" sz="1400" dirty="0" err="1">
                <a:highlight>
                  <a:srgbClr val="FFFF00"/>
                </a:highlight>
                <a:latin typeface="Consolas" panose="020B0609020204030204" pitchFamily="49" charset="0"/>
                <a:cs typeface="Consolas" panose="020B0609020204030204" pitchFamily="49" charset="0"/>
              </a:rPr>
              <a:t>Shell.NavigationBehavior</a:t>
            </a:r>
            <a:r>
              <a:rPr lang="en-US" sz="1400" dirty="0">
                <a:highlight>
                  <a:srgbClr val="FFFF00"/>
                </a:highlight>
                <a:latin typeface="Consolas" panose="020B0609020204030204" pitchFamily="49" charset="0"/>
                <a:cs typeface="Consolas" panose="020B0609020204030204" pitchFamily="49" charset="0"/>
              </a:rPr>
              <a:t>&gt; </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home.png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Title="Home"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local:MainPage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feed.png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Title="Feed"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local:FeedPage</a:t>
            </a:r>
            <a:r>
              <a:rPr lang="en-US" sz="1400" dirty="0">
                <a:latin typeface="Consolas" panose="020B0609020204030204" pitchFamily="49" charset="0"/>
                <a:cs typeface="Consolas" panose="020B0609020204030204" pitchFamily="49" charset="0"/>
              </a:rPr>
              <a:t>}"/&gt;</a:t>
            </a:r>
          </a:p>
          <a:p>
            <a:r>
              <a:rPr lang="en-US" sz="1400" dirty="0">
                <a:latin typeface="Consolas" panose="020B0609020204030204" pitchFamily="49" charset="0"/>
                <a:cs typeface="Consolas" panose="020B0609020204030204" pitchFamily="49" charset="0"/>
              </a:rPr>
              <a:t>    &lt;Item   Icon="</a:t>
            </a:r>
            <a:r>
              <a:rPr lang="en-US" sz="1400" dirty="0" err="1">
                <a:latin typeface="Consolas" panose="020B0609020204030204" pitchFamily="49" charset="0"/>
                <a:cs typeface="Consolas" panose="020B0609020204030204" pitchFamily="49" charset="0"/>
              </a:rPr>
              <a:t>contact.png</a:t>
            </a:r>
            <a:r>
              <a:rPr lang="en-US" sz="1400" dirty="0">
                <a:latin typeface="Consolas" panose="020B0609020204030204" pitchFamily="49" charset="0"/>
                <a:cs typeface="Consolas" panose="020B0609020204030204" pitchFamily="49" charset="0"/>
              </a:rPr>
              <a:t>" </a:t>
            </a:r>
          </a:p>
          <a:p>
            <a:r>
              <a:rPr lang="en-US" sz="1400" dirty="0">
                <a:latin typeface="Consolas" panose="020B0609020204030204" pitchFamily="49" charset="0"/>
                <a:cs typeface="Consolas" panose="020B0609020204030204" pitchFamily="49" charset="0"/>
              </a:rPr>
              <a:t>            Title="Contact” </a:t>
            </a:r>
          </a:p>
          <a:p>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ContentTemplate</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DataTemplate</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local:ContactPage</a:t>
            </a:r>
            <a:r>
              <a:rPr lang="en-US" sz="1400" dirty="0">
                <a:latin typeface="Consolas" panose="020B0609020204030204" pitchFamily="49" charset="0"/>
                <a:cs typeface="Consolas" panose="020B0609020204030204" pitchFamily="49" charset="0"/>
              </a:rPr>
              <a:t>}"/&gt; </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&lt;/Shell&gt;</a:t>
            </a:r>
          </a:p>
        </p:txBody>
      </p:sp>
      <p:pic>
        <p:nvPicPr>
          <p:cNvPr id="4" name="Picture 3">
            <a:extLst>
              <a:ext uri="{FF2B5EF4-FFF2-40B4-BE49-F238E27FC236}">
                <a16:creationId xmlns:a16="http://schemas.microsoft.com/office/drawing/2014/main" id="{D530B185-EB73-AB49-8A35-6B5DDBA6CF8B}"/>
              </a:ext>
            </a:extLst>
          </p:cNvPr>
          <p:cNvPicPr>
            <a:picLocks noChangeAspect="1"/>
          </p:cNvPicPr>
          <p:nvPr/>
        </p:nvPicPr>
        <p:blipFill>
          <a:blip r:embed="rId2"/>
          <a:stretch>
            <a:fillRect/>
          </a:stretch>
        </p:blipFill>
        <p:spPr>
          <a:xfrm>
            <a:off x="9209208" y="1212849"/>
            <a:ext cx="2952628" cy="5249118"/>
          </a:xfrm>
          <a:prstGeom prst="rect">
            <a:avLst/>
          </a:prstGeom>
        </p:spPr>
      </p:pic>
    </p:spTree>
    <p:extLst>
      <p:ext uri="{BB962C8B-B14F-4D97-AF65-F5344CB8AC3E}">
        <p14:creationId xmlns:p14="http://schemas.microsoft.com/office/powerpoint/2010/main" val="240744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601652" y="466732"/>
            <a:ext cx="11236276" cy="564947"/>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63376" y="1968077"/>
            <a:ext cx="1398706" cy="1398706"/>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8505" rIns="0" bIns="48505" numCol="1" rtlCol="0" anchor="ctr" anchorCtr="0" compatLnSpc="1">
            <a:prstTxWarp prst="textNoShape">
              <a:avLst/>
            </a:prstTxWarp>
          </a:bodyPr>
          <a:lstStyle/>
          <a:p>
            <a:pPr algn="ctr" defTabSz="969767" fontAlgn="base">
              <a:lnSpc>
                <a:spcPct val="90000"/>
              </a:lnSpc>
              <a:spcBef>
                <a:spcPct val="0"/>
              </a:spcBef>
              <a:spcAft>
                <a:spcPct val="0"/>
              </a:spcAft>
              <a:defRPr/>
            </a:pPr>
            <a:endParaRPr lang="en-US" sz="2081"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10074395" y="1968077"/>
            <a:ext cx="1398706" cy="1398706"/>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8505" rIns="0" bIns="48505" numCol="1" rtlCol="0" anchor="ctr" anchorCtr="0" compatLnSpc="1">
            <a:prstTxWarp prst="textNoShape">
              <a:avLst/>
            </a:prstTxWarp>
          </a:bodyPr>
          <a:lstStyle/>
          <a:p>
            <a:pPr algn="ctr" defTabSz="969767" fontAlgn="base">
              <a:lnSpc>
                <a:spcPct val="90000"/>
              </a:lnSpc>
              <a:spcBef>
                <a:spcPct val="0"/>
              </a:spcBef>
              <a:spcAft>
                <a:spcPct val="0"/>
              </a:spcAft>
              <a:defRPr/>
            </a:pPr>
            <a:endParaRPr lang="en-US" sz="2081"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81878" y="1968077"/>
            <a:ext cx="1398706" cy="1398706"/>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8505" rIns="0" bIns="48505" numCol="1" rtlCol="0" anchor="ctr" anchorCtr="0" compatLnSpc="1">
            <a:prstTxWarp prst="textNoShape">
              <a:avLst/>
            </a:prstTxWarp>
          </a:bodyPr>
          <a:lstStyle/>
          <a:p>
            <a:pPr algn="ctr" defTabSz="969767" fontAlgn="base">
              <a:lnSpc>
                <a:spcPct val="90000"/>
              </a:lnSpc>
              <a:spcBef>
                <a:spcPct val="0"/>
              </a:spcBef>
              <a:spcAft>
                <a:spcPct val="0"/>
              </a:spcAft>
              <a:defRPr/>
            </a:pPr>
            <a:endParaRPr lang="en-US" sz="2081"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4000382" y="1968077"/>
            <a:ext cx="1398706" cy="1398706"/>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8505" rIns="0" bIns="48505" numCol="1" rtlCol="0" anchor="ctr" anchorCtr="0" compatLnSpc="1">
            <a:prstTxWarp prst="textNoShape">
              <a:avLst/>
            </a:prstTxWarp>
          </a:bodyPr>
          <a:lstStyle/>
          <a:p>
            <a:pPr algn="ctr" defTabSz="969767" fontAlgn="base">
              <a:lnSpc>
                <a:spcPct val="90000"/>
              </a:lnSpc>
              <a:spcBef>
                <a:spcPct val="0"/>
              </a:spcBef>
              <a:spcAft>
                <a:spcPct val="0"/>
              </a:spcAft>
              <a:defRPr/>
            </a:pPr>
            <a:endParaRPr lang="en-US" sz="2081"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518885" y="1968077"/>
            <a:ext cx="1398706" cy="1398706"/>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8505" rIns="0" bIns="48505" numCol="1" rtlCol="0" anchor="ctr" anchorCtr="0" compatLnSpc="1">
            <a:prstTxWarp prst="textNoShape">
              <a:avLst/>
            </a:prstTxWarp>
          </a:bodyPr>
          <a:lstStyle/>
          <a:p>
            <a:pPr algn="ctr" defTabSz="969767" fontAlgn="base">
              <a:lnSpc>
                <a:spcPct val="90000"/>
              </a:lnSpc>
              <a:spcBef>
                <a:spcPct val="0"/>
              </a:spcBef>
              <a:spcAft>
                <a:spcPct val="0"/>
              </a:spcAft>
              <a:defRPr/>
            </a:pPr>
            <a:endParaRPr lang="en-US" sz="2081"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7037388" y="1968077"/>
            <a:ext cx="1398706" cy="1398706"/>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8505" rIns="0" bIns="48505" numCol="1" rtlCol="0" anchor="ctr" anchorCtr="0" compatLnSpc="1">
            <a:prstTxWarp prst="textNoShape">
              <a:avLst/>
            </a:prstTxWarp>
          </a:bodyPr>
          <a:lstStyle/>
          <a:p>
            <a:pPr algn="ctr" defTabSz="969767" fontAlgn="base">
              <a:lnSpc>
                <a:spcPct val="90000"/>
              </a:lnSpc>
              <a:spcBef>
                <a:spcPct val="0"/>
              </a:spcBef>
              <a:spcAft>
                <a:spcPct val="0"/>
              </a:spcAft>
              <a:defRPr/>
            </a:pPr>
            <a:endParaRPr lang="en-US" sz="2081"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555892" y="1968077"/>
            <a:ext cx="1398706" cy="1398706"/>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8505" rIns="0" bIns="48505" numCol="1" rtlCol="0" anchor="ctr" anchorCtr="0" compatLnSpc="1">
            <a:prstTxWarp prst="textNoShape">
              <a:avLst/>
            </a:prstTxWarp>
          </a:bodyPr>
          <a:lstStyle/>
          <a:p>
            <a:pPr algn="ctr" defTabSz="969767" fontAlgn="base">
              <a:lnSpc>
                <a:spcPct val="90000"/>
              </a:lnSpc>
              <a:spcBef>
                <a:spcPct val="0"/>
              </a:spcBef>
              <a:spcAft>
                <a:spcPct val="0"/>
              </a:spcAft>
              <a:defRPr/>
            </a:pPr>
            <a:endParaRPr lang="en-US" sz="2081"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63374" y="3600770"/>
            <a:ext cx="1398707" cy="256159"/>
          </a:xfrm>
          <a:prstGeom prst="rect">
            <a:avLst/>
          </a:prstGeom>
          <a:noFill/>
          <a:ln>
            <a:noFill/>
          </a:ln>
        </p:spPr>
        <p:txBody>
          <a:bodyPr wrap="square" lIns="0" tIns="0" rIns="0" bIns="0" rtlCol="0" anchor="t">
            <a:spAutoFit/>
          </a:bodyPr>
          <a:lstStyle/>
          <a:p>
            <a:pPr algn="ctr" defTabSz="913698">
              <a:spcBef>
                <a:spcPts val="306"/>
              </a:spcBef>
              <a:defRPr/>
            </a:pPr>
            <a:r>
              <a:rPr lang="en-US" sz="1632"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81879" y="3600770"/>
            <a:ext cx="1398707" cy="256159"/>
          </a:xfrm>
          <a:prstGeom prst="rect">
            <a:avLst/>
          </a:prstGeom>
          <a:noFill/>
          <a:ln>
            <a:noFill/>
          </a:ln>
        </p:spPr>
        <p:txBody>
          <a:bodyPr wrap="square" lIns="0" tIns="0" rIns="0" bIns="0" rtlCol="0" anchor="t">
            <a:spAutoFit/>
          </a:bodyPr>
          <a:lstStyle/>
          <a:p>
            <a:pPr algn="ctr" defTabSz="913698">
              <a:spcBef>
                <a:spcPts val="306"/>
              </a:spcBef>
              <a:defRPr/>
            </a:pPr>
            <a:r>
              <a:rPr lang="en-US" sz="1632"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4000381" y="3600770"/>
            <a:ext cx="1398707" cy="256159"/>
          </a:xfrm>
          <a:prstGeom prst="rect">
            <a:avLst/>
          </a:prstGeom>
          <a:noFill/>
          <a:ln>
            <a:noFill/>
          </a:ln>
        </p:spPr>
        <p:txBody>
          <a:bodyPr wrap="square" lIns="0" tIns="0" rIns="0" bIns="0" rtlCol="0" anchor="t">
            <a:spAutoFit/>
          </a:bodyPr>
          <a:lstStyle/>
          <a:p>
            <a:pPr algn="ctr" defTabSz="913698">
              <a:spcBef>
                <a:spcPts val="306"/>
              </a:spcBef>
              <a:defRPr/>
            </a:pPr>
            <a:r>
              <a:rPr lang="en-US" sz="1632"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518885" y="3600770"/>
            <a:ext cx="1398707" cy="256159"/>
          </a:xfrm>
          <a:prstGeom prst="rect">
            <a:avLst/>
          </a:prstGeom>
          <a:noFill/>
          <a:ln>
            <a:noFill/>
          </a:ln>
        </p:spPr>
        <p:txBody>
          <a:bodyPr wrap="square" lIns="0" tIns="0" rIns="0" bIns="0" rtlCol="0" anchor="t">
            <a:spAutoFit/>
          </a:bodyPr>
          <a:lstStyle/>
          <a:p>
            <a:pPr algn="ctr" defTabSz="913698">
              <a:spcBef>
                <a:spcPts val="306"/>
              </a:spcBef>
              <a:defRPr/>
            </a:pPr>
            <a:r>
              <a:rPr lang="en-US" sz="1632"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7037388" y="3600770"/>
            <a:ext cx="1398707" cy="256159"/>
          </a:xfrm>
          <a:prstGeom prst="rect">
            <a:avLst/>
          </a:prstGeom>
          <a:noFill/>
          <a:ln>
            <a:noFill/>
          </a:ln>
        </p:spPr>
        <p:txBody>
          <a:bodyPr wrap="square" lIns="0" tIns="0" rIns="0" bIns="0" rtlCol="0" anchor="t">
            <a:spAutoFit/>
          </a:bodyPr>
          <a:lstStyle/>
          <a:p>
            <a:pPr algn="ctr" defTabSz="913698">
              <a:spcBef>
                <a:spcPts val="306"/>
              </a:spcBef>
              <a:defRPr/>
            </a:pPr>
            <a:r>
              <a:rPr lang="en-US" sz="1632"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555890" y="3600770"/>
            <a:ext cx="1398707" cy="256159"/>
          </a:xfrm>
          <a:prstGeom prst="rect">
            <a:avLst/>
          </a:prstGeom>
          <a:noFill/>
          <a:ln>
            <a:noFill/>
          </a:ln>
        </p:spPr>
        <p:txBody>
          <a:bodyPr wrap="square" lIns="0" tIns="0" rIns="0" bIns="0" rtlCol="0" anchor="t">
            <a:spAutoFit/>
          </a:bodyPr>
          <a:lstStyle/>
          <a:p>
            <a:pPr algn="ctr" defTabSz="913698">
              <a:spcBef>
                <a:spcPts val="306"/>
              </a:spcBef>
              <a:defRPr/>
            </a:pPr>
            <a:r>
              <a:rPr lang="en-US" sz="1632"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10074395" y="3600770"/>
            <a:ext cx="1398707" cy="256159"/>
          </a:xfrm>
          <a:prstGeom prst="rect">
            <a:avLst/>
          </a:prstGeom>
          <a:noFill/>
          <a:ln>
            <a:noFill/>
          </a:ln>
        </p:spPr>
        <p:txBody>
          <a:bodyPr wrap="square" lIns="0" tIns="0" rIns="0" bIns="0" rtlCol="0" anchor="t">
            <a:spAutoFit/>
          </a:bodyPr>
          <a:lstStyle/>
          <a:p>
            <a:pPr algn="ctr" defTabSz="913698">
              <a:spcBef>
                <a:spcPts val="306"/>
              </a:spcBef>
              <a:defRPr/>
            </a:pPr>
            <a:r>
              <a:rPr lang="en-US" sz="1632"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1886" y="3775003"/>
            <a:ext cx="10153149" cy="1305460"/>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0529" y="3778987"/>
            <a:ext cx="10153149" cy="1305460"/>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3109" y="3778987"/>
            <a:ext cx="10153149" cy="1305460"/>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3109" y="3778987"/>
            <a:ext cx="10153149" cy="1305460"/>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3109" y="3778987"/>
            <a:ext cx="10153149" cy="1305460"/>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752" y="3778987"/>
            <a:ext cx="10153149" cy="1305460"/>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13109" y="3777449"/>
            <a:ext cx="10153149" cy="1305460"/>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30947" y="2341064"/>
            <a:ext cx="663565" cy="652730"/>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384">
              <a:defRPr/>
            </a:pPr>
            <a:endParaRPr lang="en-US">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845153" y="2321637"/>
            <a:ext cx="652730" cy="65273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384">
              <a:defRPr/>
            </a:pPr>
            <a:endParaRPr lang="en-US" sz="918">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267370" y="2387687"/>
            <a:ext cx="884158" cy="55948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384">
              <a:defRPr/>
            </a:pPr>
            <a:endParaRPr lang="en-US" sz="918">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6022387" y="2341064"/>
            <a:ext cx="391703" cy="65273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384">
              <a:defRPr/>
            </a:pPr>
            <a:endParaRPr lang="en-US" sz="918">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256602" y="2387687"/>
            <a:ext cx="960281" cy="55948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384">
              <a:defRPr/>
            </a:pPr>
            <a:endParaRPr lang="en-US" sz="918">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929402" y="2341064"/>
            <a:ext cx="651686" cy="652730"/>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384">
              <a:defRPr/>
            </a:pPr>
            <a:endParaRPr lang="en-US">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470229" y="2341064"/>
            <a:ext cx="607038" cy="65273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384">
              <a:defRPr/>
            </a:pPr>
            <a:endParaRPr lang="en-US">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470260" y="4973653"/>
            <a:ext cx="1447330" cy="1447330"/>
          </a:xfrm>
          <a:prstGeom prst="rect">
            <a:avLst/>
          </a:prstGeom>
          <a:solidFill>
            <a:srgbClr val="7030A0"/>
          </a:solidFill>
        </p:spPr>
        <p:txBody>
          <a:bodyPr wrap="square" lIns="0" tIns="0" rIns="0" bIns="0" rtlCol="0" anchor="ctr" anchorCtr="0">
            <a:noAutofit/>
          </a:bodyPr>
          <a:lstStyle/>
          <a:p>
            <a:pPr algn="ctr" defTabSz="932597">
              <a:lnSpc>
                <a:spcPct val="90000"/>
              </a:lnSpc>
              <a:spcAft>
                <a:spcPts val="612"/>
              </a:spcAft>
              <a:defRPr/>
            </a:pPr>
            <a:r>
              <a:rPr lang="en-US" sz="4080" dirty="0">
                <a:solidFill>
                  <a:srgbClr val="FFFFFF"/>
                </a:solidFill>
                <a:latin typeface="Segoe UI Light"/>
              </a:rPr>
              <a:t>.NET</a:t>
            </a:r>
          </a:p>
        </p:txBody>
      </p:sp>
    </p:spTree>
    <p:extLst>
      <p:ext uri="{BB962C8B-B14F-4D97-AF65-F5344CB8AC3E}">
        <p14:creationId xmlns:p14="http://schemas.microsoft.com/office/powerpoint/2010/main" val="48584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childTnLst>
                    </p:cTn>
                  </p:par>
                  <p:par>
                    <p:cTn id="102" fill="hold">
                      <p:stCondLst>
                        <p:cond delay="indefinite"/>
                      </p:stCondLst>
                      <p:childTnLst>
                        <p:par>
                          <p:cTn id="103" fill="hold">
                            <p:stCondLst>
                              <p:cond delay="0"/>
                            </p:stCondLst>
                            <p:childTnLst>
                              <p:par>
                                <p:cTn id="104" presetID="10" presetClass="entr" presetSubtype="0" fill="hold" grpId="0" nodeType="clickEffect">
                                  <p:stCondLst>
                                    <p:cond delay="0"/>
                                  </p:stCondLst>
                                  <p:childTnLst>
                                    <p:set>
                                      <p:cBhvr>
                                        <p:cTn id="105" dur="1" fill="hold">
                                          <p:stCondLst>
                                            <p:cond delay="0"/>
                                          </p:stCondLst>
                                        </p:cTn>
                                        <p:tgtEl>
                                          <p:spTgt spid="36"/>
                                        </p:tgtEl>
                                        <p:attrNameLst>
                                          <p:attrName>style.visibility</p:attrName>
                                        </p:attrNameLst>
                                      </p:cBhvr>
                                      <p:to>
                                        <p:strVal val="visible"/>
                                      </p:to>
                                    </p:set>
                                    <p:animEffect transition="in" filter="fade">
                                      <p:cBhvr>
                                        <p:cTn id="10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ED6A4-1096-EC40-B030-AC11B5644A6F}"/>
              </a:ext>
            </a:extLst>
          </p:cNvPr>
          <p:cNvSpPr>
            <a:spLocks noGrp="1"/>
          </p:cNvSpPr>
          <p:nvPr>
            <p:ph type="title"/>
          </p:nvPr>
        </p:nvSpPr>
        <p:spPr/>
        <p:txBody>
          <a:bodyPr/>
          <a:lstStyle/>
          <a:p>
            <a:r>
              <a:rPr lang="en-US" dirty="0"/>
              <a:t>Navigation</a:t>
            </a:r>
          </a:p>
        </p:txBody>
      </p:sp>
      <p:sp>
        <p:nvSpPr>
          <p:cNvPr id="3" name="Text Placeholder 2">
            <a:extLst>
              <a:ext uri="{FF2B5EF4-FFF2-40B4-BE49-F238E27FC236}">
                <a16:creationId xmlns:a16="http://schemas.microsoft.com/office/drawing/2014/main" id="{786C7687-1EA1-2B4E-B19C-2BC61D6A29FC}"/>
              </a:ext>
            </a:extLst>
          </p:cNvPr>
          <p:cNvSpPr>
            <a:spLocks noGrp="1"/>
          </p:cNvSpPr>
          <p:nvPr>
            <p:ph type="body" sz="quarter" idx="10"/>
          </p:nvPr>
        </p:nvSpPr>
        <p:spPr>
          <a:xfrm>
            <a:off x="274702" y="1211287"/>
            <a:ext cx="11888787" cy="3020058"/>
          </a:xfrm>
        </p:spPr>
        <p:txBody>
          <a:bodyPr/>
          <a:lstStyle/>
          <a:p>
            <a:r>
              <a:rPr lang="en-US" dirty="0"/>
              <a:t>Navigation may be performed programmatically via routes</a:t>
            </a:r>
          </a:p>
          <a:p>
            <a:r>
              <a:rPr lang="en-US" dirty="0"/>
              <a:t>Absolute URIs</a:t>
            </a:r>
          </a:p>
          <a:p>
            <a:r>
              <a:rPr lang="en-US" dirty="0"/>
              <a:t>Relative URIs</a:t>
            </a:r>
          </a:p>
          <a:p>
            <a:r>
              <a:rPr lang="en-US" dirty="0" err="1"/>
              <a:t>QueryString</a:t>
            </a:r>
            <a:r>
              <a:rPr lang="en-US" dirty="0"/>
              <a:t> Parameters mapped to </a:t>
            </a:r>
            <a:r>
              <a:rPr lang="en-US" dirty="0" err="1"/>
              <a:t>ContentPage</a:t>
            </a:r>
            <a:r>
              <a:rPr lang="en-US" dirty="0"/>
              <a:t> or </a:t>
            </a:r>
            <a:r>
              <a:rPr lang="en-US" dirty="0" err="1"/>
              <a:t>BindingContext</a:t>
            </a:r>
            <a:r>
              <a:rPr lang="en-US" dirty="0"/>
              <a:t> (</a:t>
            </a:r>
            <a:r>
              <a:rPr lang="en-US" dirty="0" err="1"/>
              <a:t>ViewModel</a:t>
            </a:r>
            <a:r>
              <a:rPr lang="en-US" dirty="0"/>
              <a:t>) properties</a:t>
            </a:r>
          </a:p>
        </p:txBody>
      </p:sp>
      <p:sp>
        <p:nvSpPr>
          <p:cNvPr id="4" name="TextBox 3">
            <a:extLst>
              <a:ext uri="{FF2B5EF4-FFF2-40B4-BE49-F238E27FC236}">
                <a16:creationId xmlns:a16="http://schemas.microsoft.com/office/drawing/2014/main" id="{E36588CF-78C3-5146-B63D-1E5A29D282CD}"/>
              </a:ext>
            </a:extLst>
          </p:cNvPr>
          <p:cNvSpPr txBox="1"/>
          <p:nvPr/>
        </p:nvSpPr>
        <p:spPr>
          <a:xfrm>
            <a:off x="6366028" y="4268561"/>
            <a:ext cx="6431889" cy="2505301"/>
          </a:xfrm>
          <a:prstGeom prst="rect">
            <a:avLst/>
          </a:prstGeom>
          <a:noFill/>
        </p:spPr>
        <p:txBody>
          <a:bodyPr wrap="none" lIns="182880" tIns="146304" rIns="182880" bIns="146304" rtlCol="0">
            <a:spAutoFit/>
          </a:bodyPr>
          <a:lstStyle/>
          <a:p>
            <a:pPr>
              <a:lnSpc>
                <a:spcPct val="90000"/>
              </a:lnSpc>
              <a:spcAft>
                <a:spcPts val="600"/>
              </a:spcAft>
            </a:pP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QueryProperty</a:t>
            </a:r>
            <a:r>
              <a:rPr lang="en-US" sz="1400" dirty="0">
                <a:latin typeface="Consolas" panose="020B0609020204030204" pitchFamily="49" charset="0"/>
                <a:cs typeface="Consolas" panose="020B0609020204030204" pitchFamily="49" charset="0"/>
              </a:rPr>
              <a:t>("Payload", "payload")]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public class </a:t>
            </a:r>
            <a:r>
              <a:rPr lang="en-US" sz="1400" dirty="0" err="1">
                <a:latin typeface="Consolas" panose="020B0609020204030204" pitchFamily="49" charset="0"/>
                <a:cs typeface="Consolas" panose="020B0609020204030204" pitchFamily="49" charset="0"/>
              </a:rPr>
              <a:t>CameraViewModel</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INotifyPropertyChanged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t>
            </a:r>
          </a:p>
          <a:p>
            <a:pPr>
              <a:lnSpc>
                <a:spcPct val="90000"/>
              </a:lnSpc>
              <a:spcAft>
                <a:spcPts val="600"/>
              </a:spcAft>
            </a:pPr>
            <a:r>
              <a:rPr lang="en-US" sz="1400" dirty="0">
                <a:latin typeface="Consolas" panose="020B0609020204030204" pitchFamily="49" charset="0"/>
                <a:cs typeface="Consolas" panose="020B0609020204030204" pitchFamily="49" charset="0"/>
              </a:rPr>
              <a:t>    public string Payload</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get { return _payload;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set</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SetAndRaisePropertyChanged</a:t>
            </a:r>
            <a:r>
              <a:rPr lang="en-US" sz="1400" dirty="0">
                <a:latin typeface="Consolas" panose="020B0609020204030204" pitchFamily="49" charset="0"/>
                <a:cs typeface="Consolas" panose="020B0609020204030204" pitchFamily="49" charset="0"/>
              </a:rPr>
              <a:t>(ref _payload, value);</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 </a:t>
            </a:r>
            <a:endParaRPr lang="en-US" sz="14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5" name="TextBox 4">
            <a:extLst>
              <a:ext uri="{FF2B5EF4-FFF2-40B4-BE49-F238E27FC236}">
                <a16:creationId xmlns:a16="http://schemas.microsoft.com/office/drawing/2014/main" id="{BEAB34EE-14D6-8146-AABF-744D6E1CDEE4}"/>
              </a:ext>
            </a:extLst>
          </p:cNvPr>
          <p:cNvSpPr txBox="1"/>
          <p:nvPr/>
        </p:nvSpPr>
        <p:spPr>
          <a:xfrm>
            <a:off x="274639" y="4268563"/>
            <a:ext cx="5139869" cy="1031051"/>
          </a:xfrm>
          <a:prstGeom prst="rect">
            <a:avLst/>
          </a:prstGeom>
          <a:noFill/>
        </p:spPr>
        <p:txBody>
          <a:bodyPr wrap="none" lIns="182880" tIns="146304" rIns="182880" bIns="146304" rtlCol="0">
            <a:spAutoFit/>
          </a:bodyPr>
          <a:lstStyle/>
          <a:p>
            <a:pPr>
              <a:lnSpc>
                <a:spcPct val="90000"/>
              </a:lnSpc>
              <a:spcAft>
                <a:spcPts val="600"/>
              </a:spcAft>
            </a:pPr>
            <a:r>
              <a:rPr lang="en-US" sz="1400" dirty="0">
                <a:latin typeface="Consolas" panose="020B0609020204030204" pitchFamily="49" charset="0"/>
                <a:cs typeface="Consolas" panose="020B0609020204030204" pitchFamily="49" charset="0"/>
              </a:rPr>
              <a:t>Shell</a:t>
            </a:r>
          </a:p>
          <a:p>
            <a:pPr>
              <a:lnSpc>
                <a:spcPct val="90000"/>
              </a:lnSpc>
              <a:spcAft>
                <a:spcPts val="600"/>
              </a:spcAft>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CurrentShell</a:t>
            </a:r>
            <a:endParaRPr lang="en-US" sz="1400" dirty="0">
              <a:latin typeface="Consolas" panose="020B0609020204030204" pitchFamily="49" charset="0"/>
              <a:cs typeface="Consolas" panose="020B0609020204030204" pitchFamily="49" charset="0"/>
            </a:endParaRPr>
          </a:p>
          <a:p>
            <a:pPr>
              <a:lnSpc>
                <a:spcPct val="90000"/>
              </a:lnSpc>
              <a:spcAft>
                <a:spcPts val="600"/>
              </a:spcAft>
            </a:pP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GoToAsync</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takephoto?payload</a:t>
            </a:r>
            <a:r>
              <a:rPr lang="en-US" sz="1400" dirty="0">
                <a:latin typeface="Consolas" panose="020B0609020204030204" pitchFamily="49" charset="0"/>
                <a:cs typeface="Consolas" panose="020B0609020204030204" pitchFamily="49" charset="0"/>
              </a:rPr>
              <a:t>=4.0", true); </a:t>
            </a:r>
            <a:endParaRPr lang="en-US" sz="1400" dirty="0">
              <a:gradFill>
                <a:gsLst>
                  <a:gs pos="2917">
                    <a:schemeClr val="tx1"/>
                  </a:gs>
                  <a:gs pos="30000">
                    <a:schemeClr val="tx1"/>
                  </a:gs>
                </a:gsLst>
                <a:lin ang="5400000" scaled="0"/>
              </a:gradFill>
              <a:latin typeface="Consolas" panose="020B0609020204030204" pitchFamily="49" charset="0"/>
              <a:cs typeface="Consolas" panose="020B0609020204030204" pitchFamily="49" charset="0"/>
            </a:endParaRPr>
          </a:p>
        </p:txBody>
      </p:sp>
      <p:sp>
        <p:nvSpPr>
          <p:cNvPr id="6" name="Right Arrow 5">
            <a:extLst>
              <a:ext uri="{FF2B5EF4-FFF2-40B4-BE49-F238E27FC236}">
                <a16:creationId xmlns:a16="http://schemas.microsoft.com/office/drawing/2014/main" id="{8F2F5497-4204-5242-B91B-D3C1A3A37141}"/>
              </a:ext>
            </a:extLst>
          </p:cNvPr>
          <p:cNvSpPr/>
          <p:nvPr/>
        </p:nvSpPr>
        <p:spPr bwMode="auto">
          <a:xfrm>
            <a:off x="5537048" y="4517091"/>
            <a:ext cx="533400" cy="380105"/>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55256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79A21E-B6CE-0646-BA20-8B2829B995A2}"/>
              </a:ext>
            </a:extLst>
          </p:cNvPr>
          <p:cNvSpPr>
            <a:spLocks noGrp="1"/>
          </p:cNvSpPr>
          <p:nvPr>
            <p:ph type="title"/>
          </p:nvPr>
        </p:nvSpPr>
        <p:spPr/>
        <p:txBody>
          <a:bodyPr/>
          <a:lstStyle/>
          <a:p>
            <a:r>
              <a:rPr lang="en-US" dirty="0"/>
              <a:t>Navigation Shell</a:t>
            </a:r>
          </a:p>
        </p:txBody>
      </p:sp>
      <p:sp>
        <p:nvSpPr>
          <p:cNvPr id="2" name="Text Placeholder 1">
            <a:extLst>
              <a:ext uri="{FF2B5EF4-FFF2-40B4-BE49-F238E27FC236}">
                <a16:creationId xmlns:a16="http://schemas.microsoft.com/office/drawing/2014/main" id="{B034E3F1-FC29-0D4B-BC3A-143C0E185A78}"/>
              </a:ext>
            </a:extLst>
          </p:cNvPr>
          <p:cNvSpPr>
            <a:spLocks noGrp="1"/>
          </p:cNvSpPr>
          <p:nvPr>
            <p:ph type="body" sz="quarter" idx="10"/>
          </p:nvPr>
        </p:nvSpPr>
        <p:spPr>
          <a:xfrm>
            <a:off x="274638" y="1221157"/>
            <a:ext cx="14770582" cy="5010602"/>
          </a:xfrm>
        </p:spPr>
        <p:txBody>
          <a:bodyPr wrap="none"/>
          <a:lstStyle/>
          <a:p>
            <a:r>
              <a:rPr lang="en-US" sz="1600" dirty="0"/>
              <a:t>&lt;Shell </a:t>
            </a:r>
            <a:r>
              <a:rPr lang="en-US" sz="1600" dirty="0" err="1"/>
              <a:t>xmlns</a:t>
            </a:r>
            <a:r>
              <a:rPr lang="en-US" sz="1600" dirty="0"/>
              <a:t>=…&gt;</a:t>
            </a:r>
          </a:p>
          <a:p>
            <a:r>
              <a:rPr lang="en-US" sz="1600" dirty="0"/>
              <a:t>    &lt;</a:t>
            </a:r>
            <a:r>
              <a:rPr lang="en-US" sz="1600" dirty="0" err="1"/>
              <a:t>Shell.Resources</a:t>
            </a:r>
            <a:r>
              <a:rPr lang="en-US" sz="1600" dirty="0"/>
              <a:t>&gt;</a:t>
            </a:r>
          </a:p>
          <a:p>
            <a:r>
              <a:rPr lang="en-US" sz="1600" dirty="0"/>
              <a:t>        &lt;</a:t>
            </a:r>
            <a:r>
              <a:rPr lang="en-US" sz="1600" dirty="0" err="1"/>
              <a:t>ResourceDictionary</a:t>
            </a:r>
            <a:r>
              <a:rPr lang="en-US" sz="1600" dirty="0"/>
              <a:t> Source="Styles/</a:t>
            </a:r>
            <a:r>
              <a:rPr lang="en-US" sz="1600" dirty="0" err="1"/>
              <a:t>Global.xaml</a:t>
            </a:r>
            <a:r>
              <a:rPr lang="en-US" sz="1600" dirty="0"/>
              <a:t>"/&gt;</a:t>
            </a:r>
          </a:p>
          <a:p>
            <a:r>
              <a:rPr lang="en-US" sz="1600" dirty="0"/>
              <a:t>    &lt;/</a:t>
            </a:r>
            <a:r>
              <a:rPr lang="en-US" sz="1600" dirty="0" err="1"/>
              <a:t>Shell.Resources</a:t>
            </a:r>
            <a:r>
              <a:rPr lang="en-US" sz="1600" dirty="0"/>
              <a:t>&gt;</a:t>
            </a:r>
          </a:p>
          <a:p>
            <a:endParaRPr lang="en-US" sz="1600" dirty="0"/>
          </a:p>
          <a:p>
            <a:r>
              <a:rPr lang="en-US" sz="1600" dirty="0"/>
              <a:t>    &lt;</a:t>
            </a:r>
            <a:r>
              <a:rPr lang="en-US" sz="1600" dirty="0" err="1"/>
              <a:t>ShellItem</a:t>
            </a:r>
            <a:r>
              <a:rPr lang="en-US" sz="1600" dirty="0"/>
              <a:t> </a:t>
            </a:r>
            <a:r>
              <a:rPr lang="en-US" sz="1600" dirty="0">
                <a:highlight>
                  <a:srgbClr val="FFFF00"/>
                </a:highlight>
              </a:rPr>
              <a:t>Route="main"</a:t>
            </a:r>
            <a:r>
              <a:rPr lang="en-US" sz="1600" dirty="0"/>
              <a:t> Title="Home"&gt;</a:t>
            </a:r>
          </a:p>
          <a:p>
            <a:r>
              <a:rPr lang="en-US" sz="1600" dirty="0"/>
              <a:t>        &lt;</a:t>
            </a:r>
            <a:r>
              <a:rPr lang="en-US" sz="1600" dirty="0" err="1"/>
              <a:t>ShellSection</a:t>
            </a:r>
            <a:r>
              <a:rPr lang="en-US" sz="1600" dirty="0"/>
              <a:t> </a:t>
            </a:r>
            <a:r>
              <a:rPr lang="en-US" sz="1600" dirty="0">
                <a:highlight>
                  <a:srgbClr val="FFFF00"/>
                </a:highlight>
              </a:rPr>
              <a:t>Route="home"</a:t>
            </a:r>
            <a:r>
              <a:rPr lang="en-US" sz="1600" dirty="0"/>
              <a:t> Title=“Home”&gt;</a:t>
            </a:r>
          </a:p>
          <a:p>
            <a:r>
              <a:rPr lang="en-US" sz="1600" dirty="0"/>
              <a:t>            &lt;</a:t>
            </a:r>
            <a:r>
              <a:rPr lang="en-US" sz="1600" dirty="0" err="1"/>
              <a:t>ShellContent</a:t>
            </a:r>
            <a:r>
              <a:rPr lang="en-US" sz="1600" dirty="0"/>
              <a:t> </a:t>
            </a:r>
            <a:r>
              <a:rPr lang="en-US" sz="1600" dirty="0" err="1"/>
              <a:t>ContentTemplate</a:t>
            </a:r>
            <a:r>
              <a:rPr lang="en-US" sz="1600" dirty="0"/>
              <a:t>="{</a:t>
            </a:r>
            <a:r>
              <a:rPr lang="en-US" sz="1600" dirty="0" err="1"/>
              <a:t>DataTemplate</a:t>
            </a:r>
            <a:r>
              <a:rPr lang="en-US" sz="1600" dirty="0"/>
              <a:t> </a:t>
            </a:r>
            <a:r>
              <a:rPr lang="en-US" sz="1600" dirty="0" err="1"/>
              <a:t>local:MainPage</a:t>
            </a:r>
            <a:r>
              <a:rPr lang="en-US" sz="1600" dirty="0"/>
              <a:t>}" /&gt;</a:t>
            </a:r>
          </a:p>
          <a:p>
            <a:r>
              <a:rPr lang="en-US" sz="1600" dirty="0"/>
              <a:t>        &lt;/</a:t>
            </a:r>
            <a:r>
              <a:rPr lang="en-US" sz="1600" dirty="0" err="1"/>
              <a:t>ShellSection</a:t>
            </a:r>
            <a:r>
              <a:rPr lang="en-US" sz="1600" dirty="0"/>
              <a:t>&gt;</a:t>
            </a:r>
          </a:p>
          <a:p>
            <a:r>
              <a:rPr lang="en-US" sz="1600" dirty="0"/>
              <a:t>        &lt;</a:t>
            </a:r>
            <a:r>
              <a:rPr lang="en-US" sz="1600" dirty="0" err="1"/>
              <a:t>ShellSection</a:t>
            </a:r>
            <a:r>
              <a:rPr lang="en-US" sz="1600" dirty="0"/>
              <a:t> </a:t>
            </a:r>
            <a:r>
              <a:rPr lang="en-US" sz="1600" dirty="0">
                <a:highlight>
                  <a:srgbClr val="FFFF00"/>
                </a:highlight>
              </a:rPr>
              <a:t>Route="activity"</a:t>
            </a:r>
            <a:r>
              <a:rPr lang="en-US" sz="1600" dirty="0"/>
              <a:t> Title="Activity"&gt;</a:t>
            </a:r>
          </a:p>
          <a:p>
            <a:r>
              <a:rPr lang="en-US" sz="1600" dirty="0"/>
              <a:t>            &lt;</a:t>
            </a:r>
            <a:r>
              <a:rPr lang="en-US" sz="1600" dirty="0" err="1"/>
              <a:t>ShellContent</a:t>
            </a:r>
            <a:r>
              <a:rPr lang="en-US" sz="1600" dirty="0"/>
              <a:t> </a:t>
            </a:r>
            <a:r>
              <a:rPr lang="en-US" sz="1600" dirty="0">
                <a:highlight>
                  <a:srgbClr val="FFFF00"/>
                </a:highlight>
              </a:rPr>
              <a:t>Route="shared"</a:t>
            </a:r>
            <a:r>
              <a:rPr lang="en-US" sz="1600" dirty="0"/>
              <a:t> Title="Shared" </a:t>
            </a:r>
            <a:r>
              <a:rPr lang="en-US" sz="1600" dirty="0" err="1"/>
              <a:t>ContentTemplate</a:t>
            </a:r>
            <a:r>
              <a:rPr lang="en-US" sz="1600" dirty="0"/>
              <a:t>="{</a:t>
            </a:r>
            <a:r>
              <a:rPr lang="en-US" sz="1600" dirty="0" err="1"/>
              <a:t>DataTemplate</a:t>
            </a:r>
            <a:r>
              <a:rPr lang="en-US" sz="1600" dirty="0"/>
              <a:t> </a:t>
            </a:r>
            <a:r>
              <a:rPr lang="en-US" sz="1600" dirty="0" err="1"/>
              <a:t>local:ActivityPage</a:t>
            </a:r>
            <a:r>
              <a:rPr lang="en-US" sz="1600" dirty="0"/>
              <a:t>}" /&gt;</a:t>
            </a:r>
          </a:p>
          <a:p>
            <a:r>
              <a:rPr lang="en-US" sz="1600" dirty="0"/>
              <a:t>            &lt;</a:t>
            </a:r>
            <a:r>
              <a:rPr lang="en-US" sz="1600" dirty="0" err="1"/>
              <a:t>ShellContent</a:t>
            </a:r>
            <a:r>
              <a:rPr lang="en-US" sz="1600" dirty="0"/>
              <a:t> </a:t>
            </a:r>
            <a:r>
              <a:rPr lang="en-US" sz="1600" dirty="0">
                <a:highlight>
                  <a:srgbClr val="FFFF00"/>
                </a:highlight>
              </a:rPr>
              <a:t>Route="notifications"</a:t>
            </a:r>
            <a:r>
              <a:rPr lang="en-US" sz="1600" dirty="0"/>
              <a:t> Title="Notifications" </a:t>
            </a:r>
            <a:r>
              <a:rPr lang="en-US" sz="1600" dirty="0" err="1"/>
              <a:t>ContentTemplate</a:t>
            </a:r>
            <a:r>
              <a:rPr lang="en-US" sz="1600" dirty="0"/>
              <a:t>="{</a:t>
            </a:r>
            <a:r>
              <a:rPr lang="en-US" sz="1600" dirty="0" err="1"/>
              <a:t>DataTemplate</a:t>
            </a:r>
            <a:r>
              <a:rPr lang="en-US" sz="1600" dirty="0"/>
              <a:t> </a:t>
            </a:r>
            <a:r>
              <a:rPr lang="en-US" sz="1600" dirty="0" err="1"/>
              <a:t>local:NotificationsPage</a:t>
            </a:r>
            <a:r>
              <a:rPr lang="en-US" sz="1600" dirty="0"/>
              <a:t>}" /&gt;</a:t>
            </a:r>
          </a:p>
          <a:p>
            <a:r>
              <a:rPr lang="en-US" sz="1600" dirty="0"/>
              <a:t>        &lt;/</a:t>
            </a:r>
            <a:r>
              <a:rPr lang="en-US" sz="1600" dirty="0" err="1"/>
              <a:t>ShellSection</a:t>
            </a:r>
            <a:r>
              <a:rPr lang="en-US" sz="1600" dirty="0"/>
              <a:t>&gt;</a:t>
            </a:r>
          </a:p>
          <a:p>
            <a:r>
              <a:rPr lang="en-US" sz="1600" dirty="0"/>
              <a:t>        &lt;</a:t>
            </a:r>
            <a:r>
              <a:rPr lang="en-US" sz="1600" dirty="0" err="1"/>
              <a:t>ShellSection</a:t>
            </a:r>
            <a:r>
              <a:rPr lang="en-US" sz="1600" dirty="0"/>
              <a:t> </a:t>
            </a:r>
            <a:r>
              <a:rPr lang="en-US" sz="1600" dirty="0">
                <a:highlight>
                  <a:srgbClr val="FFFF00"/>
                </a:highlight>
              </a:rPr>
              <a:t>Route="updates"</a:t>
            </a:r>
            <a:r>
              <a:rPr lang="en-US" sz="1600" dirty="0"/>
              <a:t> Title="Updates"&gt;</a:t>
            </a:r>
          </a:p>
          <a:p>
            <a:r>
              <a:rPr lang="en-US" sz="1600" dirty="0"/>
              <a:t>            &lt;</a:t>
            </a:r>
            <a:r>
              <a:rPr lang="en-US" sz="1600" dirty="0" err="1"/>
              <a:t>ShellContent</a:t>
            </a:r>
            <a:r>
              <a:rPr lang="en-US" sz="1600" dirty="0"/>
              <a:t> </a:t>
            </a:r>
            <a:r>
              <a:rPr lang="en-US" sz="1600" dirty="0" err="1"/>
              <a:t>ContentTemplate</a:t>
            </a:r>
            <a:r>
              <a:rPr lang="en-US" sz="1600" dirty="0"/>
              <a:t>="{</a:t>
            </a:r>
            <a:r>
              <a:rPr lang="en-US" sz="1600" dirty="0" err="1"/>
              <a:t>DataTemplate</a:t>
            </a:r>
            <a:r>
              <a:rPr lang="en-US" sz="1600" dirty="0"/>
              <a:t> </a:t>
            </a:r>
            <a:r>
              <a:rPr lang="en-US" sz="1600" dirty="0" err="1"/>
              <a:t>local:UpdatesPage</a:t>
            </a:r>
            <a:r>
              <a:rPr lang="en-US" sz="1600" dirty="0"/>
              <a:t>}" /&gt;</a:t>
            </a:r>
          </a:p>
          <a:p>
            <a:r>
              <a:rPr lang="en-US" sz="1600" dirty="0"/>
              <a:t>        &lt;/</a:t>
            </a:r>
            <a:r>
              <a:rPr lang="en-US" sz="1600" dirty="0" err="1"/>
              <a:t>ShellSection</a:t>
            </a:r>
            <a:r>
              <a:rPr lang="en-US" sz="1600" dirty="0"/>
              <a:t>&gt;</a:t>
            </a:r>
          </a:p>
          <a:p>
            <a:r>
              <a:rPr lang="en-US" sz="1600" dirty="0"/>
              <a:t>    &lt;/</a:t>
            </a:r>
            <a:r>
              <a:rPr lang="en-US" sz="1600" dirty="0" err="1"/>
              <a:t>ShellItem</a:t>
            </a:r>
            <a:r>
              <a:rPr lang="en-US" sz="1600" dirty="0"/>
              <a:t>&gt;</a:t>
            </a:r>
          </a:p>
          <a:p>
            <a:r>
              <a:rPr lang="en-US" sz="1600" dirty="0"/>
              <a:t>&lt;/Shell&gt;</a:t>
            </a:r>
          </a:p>
        </p:txBody>
      </p:sp>
    </p:spTree>
    <p:extLst>
      <p:ext uri="{BB962C8B-B14F-4D97-AF65-F5344CB8AC3E}">
        <p14:creationId xmlns:p14="http://schemas.microsoft.com/office/powerpoint/2010/main" val="92705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Navigation</a:t>
            </a:r>
          </a:p>
        </p:txBody>
      </p:sp>
      <p:sp>
        <p:nvSpPr>
          <p:cNvPr id="3" name="Content Placeholder 2"/>
          <p:cNvSpPr>
            <a:spLocks noGrp="1"/>
          </p:cNvSpPr>
          <p:nvPr>
            <p:ph type="body" sz="quarter" idx="10"/>
          </p:nvPr>
        </p:nvSpPr>
        <p:spPr>
          <a:xfrm>
            <a:off x="274638" y="1221157"/>
            <a:ext cx="12307044" cy="4649264"/>
          </a:xfrm>
        </p:spPr>
        <p:txBody>
          <a:bodyPr vert="horz" wrap="square" lIns="93260" tIns="46630" rIns="93260" bIns="46630" rtlCol="0" anchor="t">
            <a:spAutoFit/>
          </a:bodyPr>
          <a:lstStyle/>
          <a:p>
            <a:pPr marL="0" indent="0">
              <a:buNone/>
            </a:pPr>
            <a:r>
              <a:rPr lang="en-US" sz="1600" dirty="0" err="1">
                <a:solidFill>
                  <a:schemeClr val="tx1"/>
                </a:solidFill>
              </a:rPr>
              <a:t>Routing.RegisterRoute</a:t>
            </a:r>
            <a:r>
              <a:rPr lang="en-US" sz="1600" dirty="0">
                <a:solidFill>
                  <a:schemeClr val="tx1"/>
                </a:solidFill>
              </a:rPr>
              <a:t>("notifications", </a:t>
            </a:r>
            <a:r>
              <a:rPr lang="en-US" sz="1600" dirty="0" err="1">
                <a:solidFill>
                  <a:schemeClr val="tx1"/>
                </a:solidFill>
              </a:rPr>
              <a:t>typeof</a:t>
            </a:r>
            <a:r>
              <a:rPr lang="en-US" sz="1600" dirty="0">
                <a:solidFill>
                  <a:schemeClr val="tx1"/>
                </a:solidFill>
              </a:rPr>
              <a:t>(</a:t>
            </a:r>
            <a:r>
              <a:rPr lang="en-US" sz="1600" dirty="0" err="1">
                <a:solidFill>
                  <a:schemeClr val="tx1"/>
                </a:solidFill>
              </a:rPr>
              <a:t>NotificationsPage</a:t>
            </a:r>
            <a:r>
              <a:rPr lang="en-US" sz="1600" dirty="0">
                <a:solidFill>
                  <a:schemeClr val="tx1"/>
                </a:solidFill>
              </a:rPr>
              <a:t>));</a:t>
            </a:r>
          </a:p>
          <a:p>
            <a:endParaRPr lang="en-US" sz="1600" dirty="0">
              <a:solidFill>
                <a:schemeClr val="tx1"/>
              </a:solidFill>
            </a:endParaRPr>
          </a:p>
          <a:p>
            <a:endParaRPr lang="en-US" sz="1600" dirty="0">
              <a:solidFill>
                <a:schemeClr val="tx1"/>
              </a:solidFill>
            </a:endParaRPr>
          </a:p>
          <a:p>
            <a:r>
              <a:rPr lang="en-US" sz="1600" dirty="0" err="1">
                <a:solidFill>
                  <a:schemeClr val="tx1"/>
                </a:solidFill>
              </a:rPr>
              <a:t>var</a:t>
            </a:r>
            <a:r>
              <a:rPr lang="en-US" sz="1600" dirty="0">
                <a:solidFill>
                  <a:schemeClr val="tx1"/>
                </a:solidFill>
              </a:rPr>
              <a:t> state = </a:t>
            </a:r>
            <a:r>
              <a:rPr lang="en-US" sz="1600" dirty="0">
                <a:solidFill>
                  <a:schemeClr val="tx1"/>
                </a:solidFill>
                <a:highlight>
                  <a:srgbClr val="FFFF00"/>
                </a:highlight>
              </a:rPr>
              <a:t>new </a:t>
            </a:r>
            <a:r>
              <a:rPr lang="en-US" sz="1600" dirty="0" err="1">
                <a:solidFill>
                  <a:schemeClr val="tx1"/>
                </a:solidFill>
                <a:highlight>
                  <a:srgbClr val="FFFF00"/>
                </a:highlight>
              </a:rPr>
              <a:t>ShellNavigationState</a:t>
            </a:r>
            <a:r>
              <a:rPr lang="en-US" sz="1600" dirty="0">
                <a:solidFill>
                  <a:schemeClr val="tx1"/>
                </a:solidFill>
                <a:highlight>
                  <a:srgbClr val="FFFF00"/>
                </a:highlight>
              </a:rPr>
              <a:t>("http://</a:t>
            </a:r>
            <a:r>
              <a:rPr lang="en-US" sz="1600" dirty="0" err="1">
                <a:solidFill>
                  <a:schemeClr val="tx1"/>
                </a:solidFill>
                <a:highlight>
                  <a:srgbClr val="FFFF00"/>
                </a:highlight>
              </a:rPr>
              <a:t>www.xamarin.com</a:t>
            </a:r>
            <a:r>
              <a:rPr lang="en-US" sz="1600" dirty="0">
                <a:solidFill>
                  <a:schemeClr val="tx1"/>
                </a:solidFill>
                <a:highlight>
                  <a:srgbClr val="FFFF00"/>
                </a:highlight>
              </a:rPr>
              <a:t>/gastropod/</a:t>
            </a:r>
            <a:r>
              <a:rPr lang="en-US" sz="1600" dirty="0" err="1">
                <a:solidFill>
                  <a:schemeClr val="tx1"/>
                </a:solidFill>
                <a:highlight>
                  <a:srgbClr val="FFFF00"/>
                </a:highlight>
              </a:rPr>
              <a:t>tabsandwich</a:t>
            </a:r>
            <a:r>
              <a:rPr lang="en-US" sz="1600" dirty="0">
                <a:solidFill>
                  <a:schemeClr val="tx1"/>
                </a:solidFill>
                <a:highlight>
                  <a:srgbClr val="FFFF00"/>
                </a:highlight>
              </a:rPr>
              <a:t>/activity/notifications")</a:t>
            </a:r>
            <a:r>
              <a:rPr lang="en-US" sz="1600" dirty="0">
                <a:solidFill>
                  <a:schemeClr val="tx1"/>
                </a:solidFill>
              </a:rPr>
              <a:t>;</a:t>
            </a:r>
          </a:p>
          <a:p>
            <a:pPr marL="0" indent="0">
              <a:buNone/>
            </a:pPr>
            <a:r>
              <a:rPr lang="en-US" sz="1600" dirty="0" err="1">
                <a:solidFill>
                  <a:schemeClr val="tx1"/>
                </a:solidFill>
              </a:rPr>
              <a:t>Shell.CurrentShell.GoToAsync</a:t>
            </a:r>
            <a:r>
              <a:rPr lang="en-US" sz="1600" dirty="0">
                <a:solidFill>
                  <a:schemeClr val="tx1"/>
                </a:solidFill>
              </a:rPr>
              <a:t>(state, true);</a:t>
            </a:r>
          </a:p>
          <a:p>
            <a:pPr marL="0" indent="0">
              <a:buNone/>
            </a:pPr>
            <a:endParaRPr lang="en-US" sz="1600" dirty="0">
              <a:solidFill>
                <a:schemeClr val="tx1"/>
              </a:solidFill>
            </a:endParaRPr>
          </a:p>
          <a:p>
            <a:pPr marL="0" indent="0">
              <a:buNone/>
            </a:pPr>
            <a:endParaRPr lang="en-US" sz="1600" dirty="0">
              <a:solidFill>
                <a:schemeClr val="tx1"/>
              </a:solidFill>
            </a:endParaRPr>
          </a:p>
          <a:p>
            <a:pPr marL="0" indent="0">
              <a:buNone/>
            </a:pPr>
            <a:r>
              <a:rPr lang="en-US" sz="1600" dirty="0">
                <a:solidFill>
                  <a:schemeClr val="tx1"/>
                </a:solidFill>
              </a:rPr>
              <a:t>// or</a:t>
            </a:r>
          </a:p>
          <a:p>
            <a:pPr marL="0" indent="0">
              <a:buNone/>
            </a:pPr>
            <a:endParaRPr lang="en-US" altLang="en-US" sz="1600" dirty="0">
              <a:solidFill>
                <a:schemeClr val="tx1"/>
              </a:solidFill>
              <a:latin typeface="Segoe UI" panose="020B0502040204020203" pitchFamily="34" charset="0"/>
              <a:cs typeface="Segoe UI" panose="020B0502040204020203" pitchFamily="34" charset="0"/>
            </a:endParaRPr>
          </a:p>
          <a:p>
            <a:pPr marL="0" indent="0">
              <a:buNone/>
            </a:pPr>
            <a:endParaRPr lang="en-US" altLang="en-US" sz="1600" dirty="0">
              <a:solidFill>
                <a:schemeClr val="tx1"/>
              </a:solidFill>
              <a:latin typeface="Segoe UI" panose="020B0502040204020203" pitchFamily="34" charset="0"/>
              <a:cs typeface="Segoe UI" panose="020B0502040204020203" pitchFamily="34" charset="0"/>
            </a:endParaRPr>
          </a:p>
          <a:p>
            <a:r>
              <a:rPr lang="en-US" sz="1600" dirty="0" err="1">
                <a:solidFill>
                  <a:schemeClr val="tx1"/>
                </a:solidFill>
              </a:rPr>
              <a:t>Shell.CurrentShell.</a:t>
            </a:r>
            <a:r>
              <a:rPr lang="en-US" altLang="en-US" sz="1600" dirty="0" err="1">
                <a:solidFill>
                  <a:schemeClr val="tx1"/>
                </a:solidFill>
              </a:rPr>
              <a:t>GoToAsync</a:t>
            </a:r>
            <a:r>
              <a:rPr lang="en-US" altLang="en-US" sz="1600" dirty="0">
                <a:solidFill>
                  <a:schemeClr val="tx1"/>
                </a:solidFill>
              </a:rPr>
              <a:t>(</a:t>
            </a:r>
            <a:r>
              <a:rPr lang="en-US" altLang="en-US" sz="1600" dirty="0">
                <a:solidFill>
                  <a:schemeClr val="tx1"/>
                </a:solidFill>
                <a:highlight>
                  <a:srgbClr val="FFFF00"/>
                </a:highlight>
              </a:rPr>
              <a:t>"///gastropod/</a:t>
            </a:r>
            <a:r>
              <a:rPr lang="en-US" altLang="en-US" sz="1600" dirty="0" err="1">
                <a:solidFill>
                  <a:schemeClr val="tx1"/>
                </a:solidFill>
                <a:highlight>
                  <a:srgbClr val="FFFF00"/>
                </a:highlight>
              </a:rPr>
              <a:t>tabsandwich</a:t>
            </a:r>
            <a:r>
              <a:rPr lang="en-US" altLang="en-US" sz="1600" dirty="0">
                <a:solidFill>
                  <a:schemeClr val="tx1"/>
                </a:solidFill>
                <a:highlight>
                  <a:srgbClr val="FFFF00"/>
                </a:highlight>
              </a:rPr>
              <a:t>/activity/notifications"</a:t>
            </a:r>
            <a:r>
              <a:rPr lang="en-US" altLang="en-US" sz="1600" dirty="0">
                <a:solidFill>
                  <a:schemeClr val="tx1"/>
                </a:solidFill>
              </a:rPr>
              <a:t>);</a:t>
            </a:r>
          </a:p>
          <a:p>
            <a:pPr marL="0" indent="0">
              <a:buNone/>
            </a:pPr>
            <a:endParaRPr lang="en-US" altLang="en-US" sz="1600" dirty="0">
              <a:solidFill>
                <a:schemeClr val="tx1"/>
              </a:solidFill>
              <a:latin typeface="Segoe UI" panose="020B0502040204020203" pitchFamily="34" charset="0"/>
              <a:cs typeface="Segoe UI" panose="020B0502040204020203" pitchFamily="34" charset="0"/>
            </a:endParaRPr>
          </a:p>
          <a:p>
            <a:pPr marL="0" indent="0">
              <a:buNone/>
            </a:pPr>
            <a:endParaRPr lang="en-US" altLang="en-US" sz="1600" dirty="0">
              <a:solidFill>
                <a:schemeClr val="tx1"/>
              </a:solidFill>
              <a:latin typeface="Segoe UI" panose="020B0502040204020203" pitchFamily="34" charset="0"/>
              <a:cs typeface="Segoe UI" panose="020B0502040204020203" pitchFamily="34" charset="0"/>
            </a:endParaRPr>
          </a:p>
          <a:p>
            <a:pPr marL="0" indent="0">
              <a:buNone/>
            </a:pPr>
            <a:r>
              <a:rPr lang="en-US" altLang="en-US" sz="1600" dirty="0">
                <a:solidFill>
                  <a:schemeClr val="tx1"/>
                </a:solidFill>
                <a:latin typeface="Segoe UI" panose="020B0502040204020203" pitchFamily="34" charset="0"/>
                <a:cs typeface="Segoe UI" panose="020B0502040204020203" pitchFamily="34" charset="0"/>
              </a:rPr>
              <a:t>// or</a:t>
            </a:r>
          </a:p>
          <a:p>
            <a:pPr marL="0" indent="0">
              <a:buNone/>
            </a:pPr>
            <a:endParaRPr lang="en-US" altLang="en-US" sz="1600" dirty="0">
              <a:solidFill>
                <a:schemeClr val="tx1"/>
              </a:solidFill>
              <a:latin typeface="Segoe UI" panose="020B0502040204020203" pitchFamily="34" charset="0"/>
              <a:cs typeface="Segoe UI" panose="020B0502040204020203" pitchFamily="34" charset="0"/>
            </a:endParaRPr>
          </a:p>
          <a:p>
            <a:pPr marL="0" indent="0">
              <a:buNone/>
            </a:pPr>
            <a:endParaRPr lang="en-US" altLang="en-US" sz="1600" dirty="0">
              <a:solidFill>
                <a:schemeClr val="tx1"/>
              </a:solidFill>
              <a:latin typeface="Segoe UI" panose="020B0502040204020203" pitchFamily="34" charset="0"/>
              <a:cs typeface="Segoe UI" panose="020B0502040204020203" pitchFamily="34" charset="0"/>
            </a:endParaRPr>
          </a:p>
          <a:p>
            <a:pPr marL="0" indent="0">
              <a:buNone/>
            </a:pPr>
            <a:r>
              <a:rPr lang="en-US" sz="1600" dirty="0" err="1">
                <a:solidFill>
                  <a:schemeClr val="tx1"/>
                </a:solidFill>
              </a:rPr>
              <a:t>Shell.CurrentShell.</a:t>
            </a:r>
            <a:r>
              <a:rPr lang="en-US" altLang="en-US" sz="1600" dirty="0" err="1">
                <a:solidFill>
                  <a:schemeClr val="tx1"/>
                </a:solidFill>
              </a:rPr>
              <a:t>GoToAsync</a:t>
            </a:r>
            <a:r>
              <a:rPr lang="en-US" altLang="en-US" sz="1600" dirty="0">
                <a:solidFill>
                  <a:schemeClr val="tx1"/>
                </a:solidFill>
              </a:rPr>
              <a:t>(</a:t>
            </a:r>
            <a:r>
              <a:rPr lang="en-US" altLang="en-US" sz="1600" dirty="0">
                <a:solidFill>
                  <a:schemeClr val="tx1"/>
                </a:solidFill>
                <a:highlight>
                  <a:srgbClr val="FFFF00"/>
                </a:highlight>
              </a:rPr>
              <a:t>"/notifications"</a:t>
            </a:r>
            <a:r>
              <a:rPr lang="en-US" altLang="en-US" sz="1600" dirty="0">
                <a:solidFill>
                  <a:schemeClr val="tx1"/>
                </a:solidFill>
              </a:rPr>
              <a:t>);</a:t>
            </a:r>
          </a:p>
        </p:txBody>
      </p:sp>
      <p:sp>
        <p:nvSpPr>
          <p:cNvPr id="4" name="Content Placeholder 2">
            <a:extLst>
              <a:ext uri="{FF2B5EF4-FFF2-40B4-BE49-F238E27FC236}">
                <a16:creationId xmlns:a16="http://schemas.microsoft.com/office/drawing/2014/main" id="{8AF543D4-7D56-4C1F-9B1C-941F4DD74211}"/>
              </a:ext>
            </a:extLst>
          </p:cNvPr>
          <p:cNvSpPr txBox="1">
            <a:spLocks/>
          </p:cNvSpPr>
          <p:nvPr/>
        </p:nvSpPr>
        <p:spPr>
          <a:xfrm>
            <a:off x="855768" y="1861969"/>
            <a:ext cx="10724938" cy="674532"/>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Segoe UI Semilight" panose="020B0402040204020203" pitchFamily="34" charset="0"/>
                <a:ea typeface="+mn-ea"/>
                <a:cs typeface="Segoe UI Semilight" panose="020B04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672" dirty="0">
              <a:solidFill>
                <a:schemeClr val="tx1"/>
              </a:solidFill>
              <a:latin typeface="Segoe UI Light" panose="020B0502040204020203" pitchFamily="34" charset="0"/>
              <a:cs typeface="Segoe UI Light" panose="020B0502040204020203" pitchFamily="34" charset="0"/>
            </a:endParaRPr>
          </a:p>
        </p:txBody>
      </p:sp>
      <p:sp>
        <p:nvSpPr>
          <p:cNvPr id="5" name="Rectangle 1">
            <a:extLst>
              <a:ext uri="{FF2B5EF4-FFF2-40B4-BE49-F238E27FC236}">
                <a16:creationId xmlns:a16="http://schemas.microsoft.com/office/drawing/2014/main" id="{A89C9F1E-BB1A-425A-926D-0D700EED0762}"/>
              </a:ext>
            </a:extLst>
          </p:cNvPr>
          <p:cNvSpPr>
            <a:spLocks noChangeArrowheads="1"/>
          </p:cNvSpPr>
          <p:nvPr/>
        </p:nvSpPr>
        <p:spPr bwMode="auto">
          <a:xfrm>
            <a:off x="881" y="-849520"/>
            <a:ext cx="1882894" cy="2165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32310" tIns="932310" rIns="932310" bIns="932310" numCol="1" anchor="ctr" anchorCtr="0" compatLnSpc="1">
            <a:prstTxWarp prst="textNoShape">
              <a:avLst/>
            </a:prstTxWarp>
            <a:spAutoFit/>
          </a:bodyPr>
          <a:lstStyle/>
          <a:p>
            <a:pPr defTabSz="932597" eaLnBrk="0" fontAlgn="base" hangingPunct="0">
              <a:spcBef>
                <a:spcPct val="0"/>
              </a:spcBef>
              <a:spcAft>
                <a:spcPct val="0"/>
              </a:spcAft>
            </a:pPr>
            <a:endParaRPr lang="en-US" altLang="en-US" sz="1836" dirty="0">
              <a:latin typeface="Arial" panose="020B0604020202020204" pitchFamily="34" charset="0"/>
            </a:endParaRPr>
          </a:p>
        </p:txBody>
      </p:sp>
    </p:spTree>
    <p:extLst>
      <p:ext uri="{BB962C8B-B14F-4D97-AF65-F5344CB8AC3E}">
        <p14:creationId xmlns:p14="http://schemas.microsoft.com/office/powerpoint/2010/main" val="1109573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FF63-A227-7343-966C-AEAC985C6E29}"/>
              </a:ext>
            </a:extLst>
          </p:cNvPr>
          <p:cNvSpPr>
            <a:spLocks noGrp="1"/>
          </p:cNvSpPr>
          <p:nvPr>
            <p:ph type="title"/>
          </p:nvPr>
        </p:nvSpPr>
        <p:spPr/>
        <p:txBody>
          <a:bodyPr/>
          <a:lstStyle/>
          <a:p>
            <a:r>
              <a:rPr lang="en-US" dirty="0"/>
              <a:t>Example: Tailwind Traders</a:t>
            </a:r>
          </a:p>
        </p:txBody>
      </p:sp>
      <p:sp>
        <p:nvSpPr>
          <p:cNvPr id="3" name="Text Placeholder 2">
            <a:extLst>
              <a:ext uri="{FF2B5EF4-FFF2-40B4-BE49-F238E27FC236}">
                <a16:creationId xmlns:a16="http://schemas.microsoft.com/office/drawing/2014/main" id="{0B70CC98-9E16-984A-B4F0-B00B3E6E591F}"/>
              </a:ext>
            </a:extLst>
          </p:cNvPr>
          <p:cNvSpPr>
            <a:spLocks noGrp="1"/>
          </p:cNvSpPr>
          <p:nvPr>
            <p:ph type="body" sz="quarter" idx="10"/>
          </p:nvPr>
        </p:nvSpPr>
        <p:spPr>
          <a:xfrm>
            <a:off x="274638" y="1212850"/>
            <a:ext cx="11888787" cy="683264"/>
          </a:xfrm>
        </p:spPr>
        <p:txBody>
          <a:bodyPr/>
          <a:lstStyle/>
          <a:p>
            <a:r>
              <a:rPr lang="en-US" dirty="0">
                <a:hlinkClick r:id="rId2"/>
              </a:rPr>
              <a:t>https://github.com/Microsoft/TailwindTraders-Mobile/</a:t>
            </a:r>
            <a:r>
              <a:rPr lang="en-US" dirty="0"/>
              <a:t> </a:t>
            </a:r>
          </a:p>
        </p:txBody>
      </p:sp>
      <p:pic>
        <p:nvPicPr>
          <p:cNvPr id="4" name="Picture 3" descr="A book on a table&#10;&#10;Description automatically generated">
            <a:extLst>
              <a:ext uri="{FF2B5EF4-FFF2-40B4-BE49-F238E27FC236}">
                <a16:creationId xmlns:a16="http://schemas.microsoft.com/office/drawing/2014/main" id="{AD941023-B592-6543-A3CE-33C1D91103A1}"/>
              </a:ext>
            </a:extLst>
          </p:cNvPr>
          <p:cNvPicPr>
            <a:picLocks noChangeAspect="1"/>
          </p:cNvPicPr>
          <p:nvPr/>
        </p:nvPicPr>
        <p:blipFill>
          <a:blip r:embed="rId3"/>
          <a:stretch>
            <a:fillRect/>
          </a:stretch>
        </p:blipFill>
        <p:spPr>
          <a:xfrm>
            <a:off x="503237" y="1363662"/>
            <a:ext cx="10604500" cy="6921500"/>
          </a:xfrm>
          <a:prstGeom prst="rect">
            <a:avLst/>
          </a:prstGeom>
        </p:spPr>
      </p:pic>
    </p:spTree>
    <p:extLst>
      <p:ext uri="{BB962C8B-B14F-4D97-AF65-F5344CB8AC3E}">
        <p14:creationId xmlns:p14="http://schemas.microsoft.com/office/powerpoint/2010/main" val="2190946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FF63-A227-7343-966C-AEAC985C6E29}"/>
              </a:ext>
            </a:extLst>
          </p:cNvPr>
          <p:cNvSpPr>
            <a:spLocks noGrp="1"/>
          </p:cNvSpPr>
          <p:nvPr>
            <p:ph type="title"/>
          </p:nvPr>
        </p:nvSpPr>
        <p:spPr/>
        <p:txBody>
          <a:bodyPr/>
          <a:lstStyle/>
          <a:p>
            <a:r>
              <a:rPr lang="en-US" dirty="0"/>
              <a:t>Example: Shell Gallery</a:t>
            </a:r>
          </a:p>
        </p:txBody>
      </p:sp>
      <p:sp>
        <p:nvSpPr>
          <p:cNvPr id="3" name="Text Placeholder 2">
            <a:extLst>
              <a:ext uri="{FF2B5EF4-FFF2-40B4-BE49-F238E27FC236}">
                <a16:creationId xmlns:a16="http://schemas.microsoft.com/office/drawing/2014/main" id="{0B70CC98-9E16-984A-B4F0-B00B3E6E591F}"/>
              </a:ext>
            </a:extLst>
          </p:cNvPr>
          <p:cNvSpPr>
            <a:spLocks noGrp="1"/>
          </p:cNvSpPr>
          <p:nvPr>
            <p:ph type="body" sz="quarter" idx="10"/>
          </p:nvPr>
        </p:nvSpPr>
        <p:spPr>
          <a:xfrm>
            <a:off x="274638" y="1212850"/>
            <a:ext cx="11888787" cy="683264"/>
          </a:xfrm>
        </p:spPr>
        <p:txBody>
          <a:bodyPr/>
          <a:lstStyle/>
          <a:p>
            <a:r>
              <a:rPr lang="en-US" dirty="0">
                <a:hlinkClick r:id="rId2"/>
              </a:rPr>
              <a:t>https://github.com/davidortinau/ShellGallery</a:t>
            </a:r>
            <a:r>
              <a:rPr lang="en-US" dirty="0"/>
              <a:t>  </a:t>
            </a:r>
          </a:p>
        </p:txBody>
      </p:sp>
      <p:pic>
        <p:nvPicPr>
          <p:cNvPr id="6" name="Picture 5" descr="A screenshot of a cell phone&#10;&#10;Description automatically generated">
            <a:extLst>
              <a:ext uri="{FF2B5EF4-FFF2-40B4-BE49-F238E27FC236}">
                <a16:creationId xmlns:a16="http://schemas.microsoft.com/office/drawing/2014/main" id="{E0356989-71E1-4B43-A3E0-7F7501B4533B}"/>
              </a:ext>
            </a:extLst>
          </p:cNvPr>
          <p:cNvPicPr>
            <a:picLocks noChangeAspect="1"/>
          </p:cNvPicPr>
          <p:nvPr/>
        </p:nvPicPr>
        <p:blipFill>
          <a:blip r:embed="rId3"/>
          <a:stretch>
            <a:fillRect/>
          </a:stretch>
        </p:blipFill>
        <p:spPr>
          <a:xfrm>
            <a:off x="8837162" y="1823572"/>
            <a:ext cx="3021835" cy="5255090"/>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2B0C6C57-CA29-D048-BE2E-20892C9D19E8}"/>
              </a:ext>
            </a:extLst>
          </p:cNvPr>
          <p:cNvPicPr>
            <a:picLocks noChangeAspect="1"/>
          </p:cNvPicPr>
          <p:nvPr/>
        </p:nvPicPr>
        <p:blipFill>
          <a:blip r:embed="rId4"/>
          <a:stretch>
            <a:fillRect/>
          </a:stretch>
        </p:blipFill>
        <p:spPr>
          <a:xfrm>
            <a:off x="4668638" y="1823572"/>
            <a:ext cx="3021835" cy="5255090"/>
          </a:xfrm>
          <a:prstGeom prst="rect">
            <a:avLst/>
          </a:prstGeom>
        </p:spPr>
      </p:pic>
      <p:pic>
        <p:nvPicPr>
          <p:cNvPr id="10" name="Picture 9" descr="A screen shot of a smart phone&#10;&#10;Description automatically generated">
            <a:extLst>
              <a:ext uri="{FF2B5EF4-FFF2-40B4-BE49-F238E27FC236}">
                <a16:creationId xmlns:a16="http://schemas.microsoft.com/office/drawing/2014/main" id="{DE3FCC53-6744-F148-840D-8FD7C7140C27}"/>
              </a:ext>
            </a:extLst>
          </p:cNvPr>
          <p:cNvPicPr>
            <a:picLocks noChangeAspect="1"/>
          </p:cNvPicPr>
          <p:nvPr/>
        </p:nvPicPr>
        <p:blipFill>
          <a:blip r:embed="rId5"/>
          <a:stretch>
            <a:fillRect/>
          </a:stretch>
        </p:blipFill>
        <p:spPr>
          <a:xfrm>
            <a:off x="500114" y="1823572"/>
            <a:ext cx="3021835" cy="5255090"/>
          </a:xfrm>
          <a:prstGeom prst="rect">
            <a:avLst/>
          </a:prstGeom>
        </p:spPr>
      </p:pic>
    </p:spTree>
    <p:extLst>
      <p:ext uri="{BB962C8B-B14F-4D97-AF65-F5344CB8AC3E}">
        <p14:creationId xmlns:p14="http://schemas.microsoft.com/office/powerpoint/2010/main" val="63662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FF63-A227-7343-966C-AEAC985C6E29}"/>
              </a:ext>
            </a:extLst>
          </p:cNvPr>
          <p:cNvSpPr>
            <a:spLocks noGrp="1"/>
          </p:cNvSpPr>
          <p:nvPr>
            <p:ph type="title"/>
          </p:nvPr>
        </p:nvSpPr>
        <p:spPr/>
        <p:txBody>
          <a:bodyPr/>
          <a:lstStyle/>
          <a:p>
            <a:r>
              <a:rPr lang="en-US" dirty="0"/>
              <a:t>Example: Gastropods</a:t>
            </a:r>
          </a:p>
        </p:txBody>
      </p:sp>
      <p:sp>
        <p:nvSpPr>
          <p:cNvPr id="3" name="Text Placeholder 2">
            <a:extLst>
              <a:ext uri="{FF2B5EF4-FFF2-40B4-BE49-F238E27FC236}">
                <a16:creationId xmlns:a16="http://schemas.microsoft.com/office/drawing/2014/main" id="{0B70CC98-9E16-984A-B4F0-B00B3E6E591F}"/>
              </a:ext>
            </a:extLst>
          </p:cNvPr>
          <p:cNvSpPr>
            <a:spLocks noGrp="1"/>
          </p:cNvSpPr>
          <p:nvPr>
            <p:ph type="body" sz="quarter" idx="10"/>
          </p:nvPr>
        </p:nvSpPr>
        <p:spPr>
          <a:xfrm>
            <a:off x="274638" y="1212850"/>
            <a:ext cx="11888787" cy="683264"/>
          </a:xfrm>
        </p:spPr>
        <p:txBody>
          <a:bodyPr/>
          <a:lstStyle/>
          <a:p>
            <a:r>
              <a:rPr lang="en-US" dirty="0">
                <a:hlinkClick r:id="rId2"/>
              </a:rPr>
              <a:t>https://github.com/davidortinau/Gastropods</a:t>
            </a:r>
            <a:r>
              <a:rPr lang="en-US" dirty="0"/>
              <a:t> </a:t>
            </a:r>
          </a:p>
        </p:txBody>
      </p:sp>
      <p:pic>
        <p:nvPicPr>
          <p:cNvPr id="5" name="Picture 4" descr="A screenshot of a cell phone&#10;&#10;Description automatically generated">
            <a:extLst>
              <a:ext uri="{FF2B5EF4-FFF2-40B4-BE49-F238E27FC236}">
                <a16:creationId xmlns:a16="http://schemas.microsoft.com/office/drawing/2014/main" id="{6EC4E784-BC0E-B444-B9A5-375533CC39D0}"/>
              </a:ext>
            </a:extLst>
          </p:cNvPr>
          <p:cNvPicPr>
            <a:picLocks noChangeAspect="1"/>
          </p:cNvPicPr>
          <p:nvPr/>
        </p:nvPicPr>
        <p:blipFill>
          <a:blip r:embed="rId3"/>
          <a:stretch>
            <a:fillRect/>
          </a:stretch>
        </p:blipFill>
        <p:spPr>
          <a:xfrm>
            <a:off x="8942450" y="1986239"/>
            <a:ext cx="3278235" cy="5255091"/>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383A0D5B-0669-C544-8736-2D9E218B9E91}"/>
              </a:ext>
            </a:extLst>
          </p:cNvPr>
          <p:cNvPicPr>
            <a:picLocks noChangeAspect="1"/>
          </p:cNvPicPr>
          <p:nvPr/>
        </p:nvPicPr>
        <p:blipFill>
          <a:blip r:embed="rId4"/>
          <a:stretch>
            <a:fillRect/>
          </a:stretch>
        </p:blipFill>
        <p:spPr>
          <a:xfrm>
            <a:off x="4575169" y="1958217"/>
            <a:ext cx="3278235" cy="5255091"/>
          </a:xfrm>
          <a:prstGeom prst="rect">
            <a:avLst/>
          </a:prstGeom>
        </p:spPr>
      </p:pic>
      <p:pic>
        <p:nvPicPr>
          <p:cNvPr id="12" name="Picture 11" descr="A screen shot of a computer&#10;&#10;Description automatically generated">
            <a:extLst>
              <a:ext uri="{FF2B5EF4-FFF2-40B4-BE49-F238E27FC236}">
                <a16:creationId xmlns:a16="http://schemas.microsoft.com/office/drawing/2014/main" id="{4AF69594-90BC-B846-B5F5-21AB7F0A0A97}"/>
              </a:ext>
            </a:extLst>
          </p:cNvPr>
          <p:cNvPicPr>
            <a:picLocks noChangeAspect="1"/>
          </p:cNvPicPr>
          <p:nvPr/>
        </p:nvPicPr>
        <p:blipFill>
          <a:blip r:embed="rId5"/>
          <a:stretch>
            <a:fillRect/>
          </a:stretch>
        </p:blipFill>
        <p:spPr>
          <a:xfrm>
            <a:off x="207888" y="1958216"/>
            <a:ext cx="3278235" cy="5255091"/>
          </a:xfrm>
          <a:prstGeom prst="rect">
            <a:avLst/>
          </a:prstGeom>
        </p:spPr>
      </p:pic>
    </p:spTree>
    <p:extLst>
      <p:ext uri="{BB962C8B-B14F-4D97-AF65-F5344CB8AC3E}">
        <p14:creationId xmlns:p14="http://schemas.microsoft.com/office/powerpoint/2010/main" val="163955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button_default" descr="A picture containing screenshot&#10;&#10;Description automatically generated">
            <a:extLst>
              <a:ext uri="{FF2B5EF4-FFF2-40B4-BE49-F238E27FC236}">
                <a16:creationId xmlns:a16="http://schemas.microsoft.com/office/drawing/2014/main" id="{E77E4165-70E5-0E4A-A641-1199AA09B50D}"/>
              </a:ext>
            </a:extLst>
          </p:cNvPr>
          <p:cNvPicPr>
            <a:picLocks noChangeAspect="1"/>
          </p:cNvPicPr>
          <p:nvPr/>
        </p:nvPicPr>
        <p:blipFill>
          <a:blip r:embed="rId2"/>
          <a:stretch>
            <a:fillRect/>
          </a:stretch>
        </p:blipFill>
        <p:spPr>
          <a:xfrm>
            <a:off x="6805436" y="1128514"/>
            <a:ext cx="5051601" cy="4727781"/>
          </a:xfrm>
          <a:prstGeom prst="rect">
            <a:avLst/>
          </a:prstGeom>
        </p:spPr>
      </p:pic>
      <p:pic>
        <p:nvPicPr>
          <p:cNvPr id="19" name="button_material" descr="A screenshot of a cell phone&#10;&#10;Description automatically generated">
            <a:extLst>
              <a:ext uri="{FF2B5EF4-FFF2-40B4-BE49-F238E27FC236}">
                <a16:creationId xmlns:a16="http://schemas.microsoft.com/office/drawing/2014/main" id="{E522298F-348A-4C4B-8E53-2E75197E9DC4}"/>
              </a:ext>
            </a:extLst>
          </p:cNvPr>
          <p:cNvPicPr>
            <a:picLocks noChangeAspect="1"/>
          </p:cNvPicPr>
          <p:nvPr/>
        </p:nvPicPr>
        <p:blipFill>
          <a:blip r:embed="rId3"/>
          <a:stretch>
            <a:fillRect/>
          </a:stretch>
        </p:blipFill>
        <p:spPr>
          <a:xfrm>
            <a:off x="6805436" y="1128514"/>
            <a:ext cx="5051601" cy="4727781"/>
          </a:xfrm>
          <a:prstGeom prst="rect">
            <a:avLst/>
          </a:prstGeom>
        </p:spPr>
      </p:pic>
      <p:pic>
        <p:nvPicPr>
          <p:cNvPr id="13" name="entry_default" descr="A screenshot of a cell phone&#10;&#10;Description automatically generated">
            <a:extLst>
              <a:ext uri="{FF2B5EF4-FFF2-40B4-BE49-F238E27FC236}">
                <a16:creationId xmlns:a16="http://schemas.microsoft.com/office/drawing/2014/main" id="{7F90C6C7-96CA-FF46-A9DD-BA77F0E14526}"/>
              </a:ext>
            </a:extLst>
          </p:cNvPr>
          <p:cNvPicPr>
            <a:picLocks noChangeAspect="1"/>
          </p:cNvPicPr>
          <p:nvPr/>
        </p:nvPicPr>
        <p:blipFill>
          <a:blip r:embed="rId4"/>
          <a:stretch>
            <a:fillRect/>
          </a:stretch>
        </p:blipFill>
        <p:spPr>
          <a:xfrm>
            <a:off x="6805436" y="1128514"/>
            <a:ext cx="5051601" cy="4727781"/>
          </a:xfrm>
          <a:prstGeom prst="rect">
            <a:avLst/>
          </a:prstGeom>
        </p:spPr>
      </p:pic>
      <p:pic>
        <p:nvPicPr>
          <p:cNvPr id="23" name="entry_material" descr="A screenshot of a cell phone&#10;&#10;Description automatically generated">
            <a:extLst>
              <a:ext uri="{FF2B5EF4-FFF2-40B4-BE49-F238E27FC236}">
                <a16:creationId xmlns:a16="http://schemas.microsoft.com/office/drawing/2014/main" id="{D75EA080-A07E-AA40-BFCD-89F05D67F44E}"/>
              </a:ext>
            </a:extLst>
          </p:cNvPr>
          <p:cNvPicPr>
            <a:picLocks noChangeAspect="1"/>
          </p:cNvPicPr>
          <p:nvPr/>
        </p:nvPicPr>
        <p:blipFill>
          <a:blip r:embed="rId5"/>
          <a:stretch>
            <a:fillRect/>
          </a:stretch>
        </p:blipFill>
        <p:spPr>
          <a:xfrm>
            <a:off x="6805436" y="1128514"/>
            <a:ext cx="5051601" cy="4727781"/>
          </a:xfrm>
          <a:prstGeom prst="rect">
            <a:avLst/>
          </a:prstGeom>
        </p:spPr>
      </p:pic>
      <p:pic>
        <p:nvPicPr>
          <p:cNvPr id="11" name="card_default" descr="A screenshot of a cell phone&#10;&#10;Description automatically generated">
            <a:extLst>
              <a:ext uri="{FF2B5EF4-FFF2-40B4-BE49-F238E27FC236}">
                <a16:creationId xmlns:a16="http://schemas.microsoft.com/office/drawing/2014/main" id="{A7DC4264-20B4-0A4E-96C2-ABD59CFC92A1}"/>
              </a:ext>
            </a:extLst>
          </p:cNvPr>
          <p:cNvPicPr>
            <a:picLocks noChangeAspect="1"/>
          </p:cNvPicPr>
          <p:nvPr/>
        </p:nvPicPr>
        <p:blipFill>
          <a:blip r:embed="rId6"/>
          <a:stretch>
            <a:fillRect/>
          </a:stretch>
        </p:blipFill>
        <p:spPr>
          <a:xfrm>
            <a:off x="6805436" y="1128514"/>
            <a:ext cx="5051601" cy="4727781"/>
          </a:xfrm>
          <a:prstGeom prst="rect">
            <a:avLst/>
          </a:prstGeom>
        </p:spPr>
      </p:pic>
      <p:pic>
        <p:nvPicPr>
          <p:cNvPr id="21" name="card_material" descr="A screenshot of a cell phone&#10;&#10;Description automatically generated">
            <a:extLst>
              <a:ext uri="{FF2B5EF4-FFF2-40B4-BE49-F238E27FC236}">
                <a16:creationId xmlns:a16="http://schemas.microsoft.com/office/drawing/2014/main" id="{80FF344F-5069-A549-912D-D61A586064D3}"/>
              </a:ext>
            </a:extLst>
          </p:cNvPr>
          <p:cNvPicPr>
            <a:picLocks noChangeAspect="1"/>
          </p:cNvPicPr>
          <p:nvPr/>
        </p:nvPicPr>
        <p:blipFill>
          <a:blip r:embed="rId7"/>
          <a:stretch>
            <a:fillRect/>
          </a:stretch>
        </p:blipFill>
        <p:spPr>
          <a:xfrm>
            <a:off x="6805436" y="1128514"/>
            <a:ext cx="5051601" cy="4727781"/>
          </a:xfrm>
          <a:prstGeom prst="rect">
            <a:avLst/>
          </a:prstGeom>
        </p:spPr>
      </p:pic>
      <p:pic>
        <p:nvPicPr>
          <p:cNvPr id="15" name="progress_default" descr="A screenshot of a cell phone&#10;&#10;Description automatically generated">
            <a:extLst>
              <a:ext uri="{FF2B5EF4-FFF2-40B4-BE49-F238E27FC236}">
                <a16:creationId xmlns:a16="http://schemas.microsoft.com/office/drawing/2014/main" id="{E68456FC-079B-9645-B9AD-6EAD543AB54B}"/>
              </a:ext>
            </a:extLst>
          </p:cNvPr>
          <p:cNvPicPr>
            <a:picLocks noChangeAspect="1"/>
          </p:cNvPicPr>
          <p:nvPr/>
        </p:nvPicPr>
        <p:blipFill>
          <a:blip r:embed="rId8"/>
          <a:stretch>
            <a:fillRect/>
          </a:stretch>
        </p:blipFill>
        <p:spPr>
          <a:xfrm>
            <a:off x="6805436" y="1128514"/>
            <a:ext cx="5051601" cy="4727781"/>
          </a:xfrm>
          <a:prstGeom prst="rect">
            <a:avLst/>
          </a:prstGeom>
        </p:spPr>
      </p:pic>
      <p:pic>
        <p:nvPicPr>
          <p:cNvPr id="25" name="progress_material" descr="A screenshot of a cell phone&#10;&#10;Description automatically generated">
            <a:extLst>
              <a:ext uri="{FF2B5EF4-FFF2-40B4-BE49-F238E27FC236}">
                <a16:creationId xmlns:a16="http://schemas.microsoft.com/office/drawing/2014/main" id="{2E202AF2-13CE-D94B-85EA-06E0BF1D04E4}"/>
              </a:ext>
            </a:extLst>
          </p:cNvPr>
          <p:cNvPicPr>
            <a:picLocks noChangeAspect="1"/>
          </p:cNvPicPr>
          <p:nvPr/>
        </p:nvPicPr>
        <p:blipFill>
          <a:blip r:embed="rId9"/>
          <a:stretch>
            <a:fillRect/>
          </a:stretch>
        </p:blipFill>
        <p:spPr>
          <a:xfrm>
            <a:off x="6805436" y="1128514"/>
            <a:ext cx="5051601" cy="4727781"/>
          </a:xfrm>
          <a:prstGeom prst="rect">
            <a:avLst/>
          </a:prstGeom>
        </p:spPr>
      </p:pic>
      <p:pic>
        <p:nvPicPr>
          <p:cNvPr id="17" name="slider_default" descr="A screenshot of a cell phone&#10;&#10;Description automatically generated">
            <a:extLst>
              <a:ext uri="{FF2B5EF4-FFF2-40B4-BE49-F238E27FC236}">
                <a16:creationId xmlns:a16="http://schemas.microsoft.com/office/drawing/2014/main" id="{FA57E5BD-F906-3641-89AD-89BA0C63C71F}"/>
              </a:ext>
            </a:extLst>
          </p:cNvPr>
          <p:cNvPicPr>
            <a:picLocks noChangeAspect="1"/>
          </p:cNvPicPr>
          <p:nvPr/>
        </p:nvPicPr>
        <p:blipFill>
          <a:blip r:embed="rId10"/>
          <a:stretch>
            <a:fillRect/>
          </a:stretch>
        </p:blipFill>
        <p:spPr>
          <a:xfrm>
            <a:off x="6805436" y="1128514"/>
            <a:ext cx="5051601" cy="4727781"/>
          </a:xfrm>
          <a:prstGeom prst="rect">
            <a:avLst/>
          </a:prstGeom>
        </p:spPr>
      </p:pic>
      <p:pic>
        <p:nvPicPr>
          <p:cNvPr id="27" name="slider_material" descr="A screenshot of a computer&#10;&#10;Description automatically generated">
            <a:extLst>
              <a:ext uri="{FF2B5EF4-FFF2-40B4-BE49-F238E27FC236}">
                <a16:creationId xmlns:a16="http://schemas.microsoft.com/office/drawing/2014/main" id="{CADCF426-5811-A844-9BB6-0413A5B06DBD}"/>
              </a:ext>
            </a:extLst>
          </p:cNvPr>
          <p:cNvPicPr>
            <a:picLocks noChangeAspect="1"/>
          </p:cNvPicPr>
          <p:nvPr/>
        </p:nvPicPr>
        <p:blipFill>
          <a:blip r:embed="rId11"/>
          <a:stretch>
            <a:fillRect/>
          </a:stretch>
        </p:blipFill>
        <p:spPr>
          <a:xfrm>
            <a:off x="6805436" y="1128514"/>
            <a:ext cx="5051601" cy="4727781"/>
          </a:xfrm>
          <a:prstGeom prst="rect">
            <a:avLst/>
          </a:prstGeom>
        </p:spPr>
      </p:pic>
      <p:pic>
        <p:nvPicPr>
          <p:cNvPr id="29" name="stepper_material" descr="A screenshot of a cell phone&#10;&#10;Description automatically generated" hidden="1">
            <a:extLst>
              <a:ext uri="{FF2B5EF4-FFF2-40B4-BE49-F238E27FC236}">
                <a16:creationId xmlns:a16="http://schemas.microsoft.com/office/drawing/2014/main" id="{7B704BFC-AB0D-5E4E-9130-204DDBBBB7BD}"/>
              </a:ext>
            </a:extLst>
          </p:cNvPr>
          <p:cNvPicPr>
            <a:picLocks noChangeAspect="1"/>
          </p:cNvPicPr>
          <p:nvPr/>
        </p:nvPicPr>
        <p:blipFill>
          <a:blip r:embed="rId12"/>
          <a:stretch>
            <a:fillRect/>
          </a:stretch>
        </p:blipFill>
        <p:spPr>
          <a:xfrm>
            <a:off x="6218237" y="1128514"/>
            <a:ext cx="5051601" cy="4727781"/>
          </a:xfrm>
          <a:prstGeom prst="rect">
            <a:avLst/>
          </a:prstGeom>
        </p:spPr>
      </p:pic>
      <p:sp>
        <p:nvSpPr>
          <p:cNvPr id="18" name="Title 1">
            <a:extLst>
              <a:ext uri="{FF2B5EF4-FFF2-40B4-BE49-F238E27FC236}">
                <a16:creationId xmlns:a16="http://schemas.microsoft.com/office/drawing/2014/main" id="{3770B5ED-73F0-B64E-9901-B9F0D1DAC158}"/>
              </a:ext>
            </a:extLst>
          </p:cNvPr>
          <p:cNvSpPr>
            <a:spLocks noGrp="1"/>
          </p:cNvSpPr>
          <p:nvPr>
            <p:ph type="title"/>
          </p:nvPr>
        </p:nvSpPr>
        <p:spPr>
          <a:xfrm>
            <a:off x="274639" y="295274"/>
            <a:ext cx="11889564" cy="917575"/>
          </a:xfrm>
        </p:spPr>
        <p:txBody>
          <a:bodyPr/>
          <a:lstStyle/>
          <a:p>
            <a:r>
              <a:rPr lang="en-US" sz="4800" dirty="0"/>
              <a:t>Visual</a:t>
            </a:r>
          </a:p>
        </p:txBody>
      </p:sp>
      <p:sp>
        <p:nvSpPr>
          <p:cNvPr id="20" name="Rectangle 19">
            <a:extLst>
              <a:ext uri="{FF2B5EF4-FFF2-40B4-BE49-F238E27FC236}">
                <a16:creationId xmlns:a16="http://schemas.microsoft.com/office/drawing/2014/main" id="{E90C9FBB-E578-704F-98F8-4ED089153A58}"/>
              </a:ext>
            </a:extLst>
          </p:cNvPr>
          <p:cNvSpPr/>
          <p:nvPr/>
        </p:nvSpPr>
        <p:spPr>
          <a:xfrm>
            <a:off x="427037" y="1238837"/>
            <a:ext cx="5181600" cy="1754326"/>
          </a:xfrm>
          <a:prstGeom prst="rect">
            <a:avLst/>
          </a:prstGeom>
        </p:spPr>
        <p:txBody>
          <a:bodyPr wrap="square">
            <a:spAutoFit/>
          </a:bodyPr>
          <a:lstStyle/>
          <a:p>
            <a:r>
              <a:rPr lang="fr-FR" dirty="0">
                <a:solidFill>
                  <a:srgbClr val="0000FF"/>
                </a:solidFill>
                <a:latin typeface="Consolas" panose="020B0609020204030204" pitchFamily="49" charset="0"/>
              </a:rPr>
              <a:t>&lt;</a:t>
            </a:r>
            <a:r>
              <a:rPr lang="fr-FR" dirty="0" err="1">
                <a:solidFill>
                  <a:srgbClr val="A31515"/>
                </a:solidFill>
                <a:latin typeface="Consolas" panose="020B0609020204030204" pitchFamily="49" charset="0"/>
              </a:rPr>
              <a:t>ContentPage</a:t>
            </a:r>
            <a:r>
              <a:rPr lang="fr-FR" dirty="0">
                <a:solidFill>
                  <a:srgbClr val="FF0000"/>
                </a:solidFill>
                <a:latin typeface="Consolas" panose="020B0609020204030204" pitchFamily="49" charset="0"/>
              </a:rPr>
              <a:t> </a:t>
            </a:r>
          </a:p>
          <a:p>
            <a:r>
              <a:rPr lang="fr-FR" dirty="0">
                <a:solidFill>
                  <a:srgbClr val="FF0000"/>
                </a:solidFill>
                <a:latin typeface="Consolas" panose="020B0609020204030204" pitchFamily="49" charset="0"/>
              </a:rPr>
              <a:t>  </a:t>
            </a:r>
            <a:r>
              <a:rPr lang="en-US" dirty="0">
                <a:solidFill>
                  <a:srgbClr val="FF0000"/>
                </a:solidFill>
                <a:latin typeface="Consolas" panose="020B0609020204030204" pitchFamily="49" charset="0"/>
              </a:rPr>
              <a:t>Visual</a:t>
            </a:r>
            <a:r>
              <a:rPr lang="en-US" dirty="0">
                <a:solidFill>
                  <a:srgbClr val="0000FF"/>
                </a:solidFill>
                <a:latin typeface="Consolas" panose="020B0609020204030204" pitchFamily="49" charset="0"/>
              </a:rPr>
              <a:t>="Material" ...&gt;</a:t>
            </a:r>
          </a:p>
          <a:p>
            <a:endParaRPr lang="en-US" dirty="0">
              <a:solidFill>
                <a:srgbClr val="0000FF"/>
              </a:solidFill>
              <a:latin typeface="Consolas" panose="020B0609020204030204" pitchFamily="49" charset="0"/>
            </a:endParaRPr>
          </a:p>
          <a:p>
            <a:r>
              <a:rPr lang="fr-FR" dirty="0">
                <a:solidFill>
                  <a:srgbClr val="0000FF"/>
                </a:solidFill>
                <a:latin typeface="Consolas" panose="020B0609020204030204" pitchFamily="49" charset="0"/>
              </a:rPr>
              <a:t>&lt;</a:t>
            </a:r>
            <a:r>
              <a:rPr lang="fr-FR" dirty="0">
                <a:solidFill>
                  <a:srgbClr val="A31515"/>
                </a:solidFill>
                <a:latin typeface="Consolas" panose="020B0609020204030204" pitchFamily="49" charset="0"/>
              </a:rPr>
              <a:t>Entry</a:t>
            </a:r>
            <a:r>
              <a:rPr lang="fr-FR" dirty="0">
                <a:solidFill>
                  <a:srgbClr val="FF0000"/>
                </a:solidFill>
                <a:latin typeface="Consolas" panose="020B0609020204030204" pitchFamily="49" charset="0"/>
              </a:rPr>
              <a:t> </a:t>
            </a:r>
          </a:p>
          <a:p>
            <a:r>
              <a:rPr lang="fr-FR" dirty="0">
                <a:solidFill>
                  <a:srgbClr val="FF0000"/>
                </a:solidFill>
                <a:latin typeface="Consolas" panose="020B0609020204030204" pitchFamily="49" charset="0"/>
              </a:rPr>
              <a:t>  </a:t>
            </a:r>
            <a:r>
              <a:rPr lang="en-US" dirty="0">
                <a:solidFill>
                  <a:srgbClr val="FF0000"/>
                </a:solidFill>
                <a:latin typeface="Consolas" panose="020B0609020204030204" pitchFamily="49" charset="0"/>
              </a:rPr>
              <a:t>Visual</a:t>
            </a:r>
            <a:r>
              <a:rPr lang="en-US" dirty="0">
                <a:solidFill>
                  <a:srgbClr val="0000FF"/>
                </a:solidFill>
                <a:latin typeface="Consolas" panose="020B0609020204030204" pitchFamily="49" charset="0"/>
              </a:rPr>
              <a:t>="Material" ...&gt;</a:t>
            </a:r>
            <a:endParaRPr lang="en-US" dirty="0"/>
          </a:p>
          <a:p>
            <a:endParaRPr lang="en-US" dirty="0"/>
          </a:p>
        </p:txBody>
      </p:sp>
      <p:sp>
        <p:nvSpPr>
          <p:cNvPr id="22" name="TextBox 21">
            <a:extLst>
              <a:ext uri="{FF2B5EF4-FFF2-40B4-BE49-F238E27FC236}">
                <a16:creationId xmlns:a16="http://schemas.microsoft.com/office/drawing/2014/main" id="{D1C49C4C-7675-D643-A3B4-1FFDB41A8735}"/>
              </a:ext>
            </a:extLst>
          </p:cNvPr>
          <p:cNvSpPr txBox="1"/>
          <p:nvPr/>
        </p:nvSpPr>
        <p:spPr>
          <a:xfrm>
            <a:off x="274639" y="2875922"/>
            <a:ext cx="6476998" cy="2819233"/>
          </a:xfrm>
          <a:prstGeom prst="rect">
            <a:avLst/>
          </a:prstGeom>
          <a:noFill/>
        </p:spPr>
        <p:txBody>
          <a:bodyPr wrap="square" lIns="182880" tIns="146304" rIns="182880" bIns="146304" rtlCol="0">
            <a:spAutoFit/>
          </a:bodyPr>
          <a:lstStyle/>
          <a:p>
            <a:pPr marL="285750" indent="-285750">
              <a:lnSpc>
                <a:spcPct val="90000"/>
              </a:lnSpc>
              <a:spcAft>
                <a:spcPts val="600"/>
              </a:spcAft>
              <a:buFont typeface="Arial" panose="020B0604020202020204" pitchFamily="34" charset="0"/>
              <a:buChar char="•"/>
            </a:pPr>
            <a:r>
              <a:rPr lang="en-US" sz="2000" dirty="0"/>
              <a:t>Consistent UI across Android and iOS</a:t>
            </a:r>
          </a:p>
          <a:p>
            <a:pPr marL="285750" indent="-285750">
              <a:lnSpc>
                <a:spcPct val="90000"/>
              </a:lnSpc>
              <a:spcAft>
                <a:spcPts val="600"/>
              </a:spcAft>
              <a:buFont typeface="Arial" panose="020B0604020202020204" pitchFamily="34" charset="0"/>
              <a:buChar char="•"/>
            </a:pPr>
            <a:r>
              <a:rPr lang="en-US" sz="2000" dirty="0"/>
              <a:t>Not just styles, but modified renderers to implement Material design look &amp; behavior</a:t>
            </a:r>
          </a:p>
          <a:p>
            <a:pPr marL="285750" indent="-285750">
              <a:buFont typeface="Arial" panose="020B0604020202020204" pitchFamily="34" charset="0"/>
              <a:buChar char="•"/>
            </a:pPr>
            <a:r>
              <a:rPr lang="en-US" sz="2000" dirty="0"/>
              <a:t>Requires a New NuGet</a:t>
            </a:r>
          </a:p>
          <a:p>
            <a:pPr marL="752049" lvl="1" indent="-285750">
              <a:buFont typeface="Arial" panose="020B0604020202020204" pitchFamily="34" charset="0"/>
              <a:buChar char="•"/>
            </a:pPr>
            <a:r>
              <a:rPr lang="en-US" sz="2000" dirty="0" err="1"/>
              <a:t>Xamarin.Forms.Visual.Material</a:t>
            </a:r>
            <a:r>
              <a:rPr lang="en-US" sz="2000" dirty="0"/>
              <a:t>  </a:t>
            </a:r>
          </a:p>
          <a:p>
            <a:pPr marL="1218347" lvl="2" indent="-285750">
              <a:buFont typeface="Arial" panose="020B0604020202020204" pitchFamily="34" charset="0"/>
              <a:buChar char="•"/>
            </a:pPr>
            <a:r>
              <a:rPr lang="en-US" sz="2000" dirty="0" err="1"/>
              <a:t>Xamarin.iOS.MaterialComponents</a:t>
            </a:r>
            <a:endParaRPr lang="en-US" sz="2000" dirty="0"/>
          </a:p>
          <a:p>
            <a:pPr marL="752121" lvl="1" indent="-285750">
              <a:buFont typeface="Arial" panose="020B0604020202020204" pitchFamily="34" charset="0"/>
              <a:buChar char="•"/>
            </a:pPr>
            <a:r>
              <a:rPr lang="en-US" sz="2000" dirty="0"/>
              <a:t>Add </a:t>
            </a:r>
            <a:r>
              <a:rPr lang="en-US" sz="2000" dirty="0" err="1"/>
              <a:t>FormsMaterial.Init</a:t>
            </a:r>
            <a:r>
              <a:rPr lang="en-US" sz="2000" dirty="0"/>
              <a:t>() in </a:t>
            </a:r>
            <a:r>
              <a:rPr lang="en-US" sz="2000" dirty="0" err="1"/>
              <a:t>AppDelegate.cs</a:t>
            </a:r>
            <a:r>
              <a:rPr lang="en-US" sz="2000" dirty="0"/>
              <a:t>.</a:t>
            </a:r>
          </a:p>
          <a:p>
            <a:pPr marL="285750" indent="-285750">
              <a:buFont typeface="Arial" panose="020B0604020202020204" pitchFamily="34" charset="0"/>
              <a:buChar char="•"/>
            </a:pPr>
            <a:r>
              <a:rPr lang="en-US" sz="2000" dirty="0" err="1"/>
              <a:t>Forms.SetFlags</a:t>
            </a:r>
            <a:r>
              <a:rPr lang="en-US" sz="2000" dirty="0"/>
              <a:t>(“</a:t>
            </a:r>
            <a:r>
              <a:rPr lang="en-US" sz="2000" dirty="0" err="1"/>
              <a:t>Visual_Experimental</a:t>
            </a:r>
            <a:r>
              <a:rPr lang="en-US" sz="2000" dirty="0"/>
              <a:t>”)</a:t>
            </a:r>
          </a:p>
        </p:txBody>
      </p:sp>
    </p:spTree>
    <p:extLst>
      <p:ext uri="{BB962C8B-B14F-4D97-AF65-F5344CB8AC3E}">
        <p14:creationId xmlns:p14="http://schemas.microsoft.com/office/powerpoint/2010/main" val="216712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8A125-B4CB-8142-882B-6586AF99251C}"/>
              </a:ext>
            </a:extLst>
          </p:cNvPr>
          <p:cNvSpPr>
            <a:spLocks noGrp="1"/>
          </p:cNvSpPr>
          <p:nvPr>
            <p:ph type="title"/>
          </p:nvPr>
        </p:nvSpPr>
        <p:spPr>
          <a:xfrm>
            <a:off x="274638" y="2125662"/>
            <a:ext cx="11887200" cy="794064"/>
          </a:xfrm>
        </p:spPr>
        <p:txBody>
          <a:bodyPr/>
          <a:lstStyle/>
          <a:p>
            <a:pPr algn="ctr"/>
            <a:r>
              <a:rPr lang="en-US" sz="4400" dirty="0">
                <a:hlinkClick r:id="rId2"/>
              </a:rPr>
              <a:t>https://github.com/davidortinau/VisualChallenge</a:t>
            </a:r>
            <a:r>
              <a:rPr lang="en-US" sz="4400" dirty="0"/>
              <a:t> </a:t>
            </a:r>
          </a:p>
        </p:txBody>
      </p:sp>
      <p:sp>
        <p:nvSpPr>
          <p:cNvPr id="6" name="TextBox 5">
            <a:extLst>
              <a:ext uri="{FF2B5EF4-FFF2-40B4-BE49-F238E27FC236}">
                <a16:creationId xmlns:a16="http://schemas.microsoft.com/office/drawing/2014/main" id="{4F3C56DB-A72F-B246-AFDA-AF04E834CDC3}"/>
              </a:ext>
            </a:extLst>
          </p:cNvPr>
          <p:cNvSpPr txBox="1"/>
          <p:nvPr/>
        </p:nvSpPr>
        <p:spPr>
          <a:xfrm>
            <a:off x="2903537" y="3649662"/>
            <a:ext cx="6629400" cy="1258806"/>
          </a:xfrm>
          <a:prstGeom prst="rect">
            <a:avLst/>
          </a:prstGeom>
          <a:noFill/>
        </p:spPr>
        <p:txBody>
          <a:bodyPr wrap="square" lIns="182880" tIns="146304" rIns="182880" bIns="146304" rtlCol="0">
            <a:spAutoFit/>
          </a:bodyPr>
          <a:lstStyle/>
          <a:p>
            <a:pPr algn="ctr">
              <a:lnSpc>
                <a:spcPct val="90000"/>
              </a:lnSpc>
              <a:spcAft>
                <a:spcPts val="600"/>
              </a:spcAft>
            </a:pPr>
            <a:r>
              <a:rPr lang="en-US" sz="3200" dirty="0">
                <a:gradFill>
                  <a:gsLst>
                    <a:gs pos="2917">
                      <a:schemeClr val="tx1"/>
                    </a:gs>
                    <a:gs pos="30000">
                      <a:schemeClr val="tx1"/>
                    </a:gs>
                  </a:gsLst>
                  <a:lin ang="5400000" scaled="0"/>
                </a:gradFill>
              </a:rPr>
              <a:t>Try and create just a single page</a:t>
            </a:r>
          </a:p>
          <a:p>
            <a:pPr algn="ctr">
              <a:lnSpc>
                <a:spcPct val="90000"/>
              </a:lnSpc>
              <a:spcAft>
                <a:spcPts val="600"/>
              </a:spcAft>
            </a:pPr>
            <a:r>
              <a:rPr lang="en-US" sz="3200" dirty="0">
                <a:gradFill>
                  <a:gsLst>
                    <a:gs pos="2917">
                      <a:schemeClr val="tx1"/>
                    </a:gs>
                    <a:gs pos="30000">
                      <a:schemeClr val="tx1"/>
                    </a:gs>
                  </a:gsLst>
                  <a:lin ang="5400000" scaled="0"/>
                </a:gradFill>
              </a:rPr>
              <a:t>Then send it back as a PR</a:t>
            </a:r>
          </a:p>
        </p:txBody>
      </p:sp>
    </p:spTree>
    <p:extLst>
      <p:ext uri="{BB962C8B-B14F-4D97-AF65-F5344CB8AC3E}">
        <p14:creationId xmlns:p14="http://schemas.microsoft.com/office/powerpoint/2010/main" val="32707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20E9-C3AE-4B11-8B2A-B457D9BEA937}"/>
              </a:ext>
            </a:extLst>
          </p:cNvPr>
          <p:cNvSpPr>
            <a:spLocks noGrp="1"/>
          </p:cNvSpPr>
          <p:nvPr>
            <p:ph type="title"/>
          </p:nvPr>
        </p:nvSpPr>
        <p:spPr/>
        <p:txBody>
          <a:bodyPr/>
          <a:lstStyle/>
          <a:p>
            <a:r>
              <a:rPr lang="en-US" dirty="0" err="1"/>
              <a:t>CollectionView</a:t>
            </a:r>
            <a:endParaRPr lang="en-US" dirty="0"/>
          </a:p>
        </p:txBody>
      </p:sp>
      <p:sp>
        <p:nvSpPr>
          <p:cNvPr id="3" name="Text Placeholder 2">
            <a:extLst>
              <a:ext uri="{FF2B5EF4-FFF2-40B4-BE49-F238E27FC236}">
                <a16:creationId xmlns:a16="http://schemas.microsoft.com/office/drawing/2014/main" id="{0859F3A2-4961-4DFF-BDD3-0D1B8099EA01}"/>
              </a:ext>
            </a:extLst>
          </p:cNvPr>
          <p:cNvSpPr>
            <a:spLocks noGrp="1"/>
          </p:cNvSpPr>
          <p:nvPr>
            <p:ph type="body" sz="quarter" idx="10"/>
          </p:nvPr>
        </p:nvSpPr>
        <p:spPr>
          <a:xfrm>
            <a:off x="274638" y="1212850"/>
            <a:ext cx="11888787" cy="5558445"/>
          </a:xfrm>
        </p:spPr>
        <p:txBody>
          <a:bodyPr/>
          <a:lstStyle/>
          <a:p>
            <a:pPr marL="571500" indent="-571500">
              <a:buFont typeface="Arial" panose="020B0604020202020204" pitchFamily="34" charset="0"/>
              <a:buChar char="•"/>
            </a:pPr>
            <a:r>
              <a:rPr lang="en-US" dirty="0"/>
              <a:t>Layouts: Vertical, Horizontal, Grid, and Custom</a:t>
            </a:r>
          </a:p>
          <a:p>
            <a:pPr marL="571500" indent="-571500">
              <a:buFont typeface="Arial" panose="020B0604020202020204" pitchFamily="34" charset="0"/>
              <a:buChar char="•"/>
            </a:pPr>
            <a:r>
              <a:rPr lang="en-US" dirty="0" err="1"/>
              <a:t>EmptyView</a:t>
            </a:r>
            <a:endParaRPr lang="en-US" dirty="0"/>
          </a:p>
          <a:p>
            <a:pPr marL="571500" indent="-571500">
              <a:buFont typeface="Arial" panose="020B0604020202020204" pitchFamily="34" charset="0"/>
              <a:buChar char="•"/>
            </a:pPr>
            <a:r>
              <a:rPr lang="en-US" dirty="0"/>
              <a:t>Single and Multiple Selection modes</a:t>
            </a:r>
          </a:p>
          <a:p>
            <a:pPr marL="571500" indent="-571500">
              <a:buFont typeface="Arial" panose="020B0604020202020204" pitchFamily="34" charset="0"/>
              <a:buChar char="•"/>
            </a:pPr>
            <a:r>
              <a:rPr lang="en-US" dirty="0"/>
              <a:t>No more </a:t>
            </a:r>
            <a:r>
              <a:rPr lang="en-US" dirty="0" err="1"/>
              <a:t>ViewCell</a:t>
            </a:r>
            <a:r>
              <a:rPr lang="en-US" dirty="0"/>
              <a:t> wrappers</a:t>
            </a:r>
          </a:p>
          <a:p>
            <a:pPr marL="571500" indent="-571500">
              <a:buFont typeface="Arial" panose="020B0604020202020204" pitchFamily="34" charset="0"/>
              <a:buChar char="•"/>
            </a:pPr>
            <a:r>
              <a:rPr lang="en-US" dirty="0"/>
              <a:t>Snap Points</a:t>
            </a:r>
          </a:p>
          <a:p>
            <a:pPr marL="571500" indent="-571500">
              <a:buFont typeface="Arial" panose="020B0604020202020204" pitchFamily="34" charset="0"/>
              <a:buChar char="•"/>
            </a:pPr>
            <a:r>
              <a:rPr lang="en-US" dirty="0"/>
              <a:t>Header and Footer templates</a:t>
            </a:r>
          </a:p>
          <a:p>
            <a:pPr marL="571500" indent="-571500">
              <a:buFont typeface="Arial" panose="020B0604020202020204" pitchFamily="34" charset="0"/>
              <a:buChar char="•"/>
            </a:pPr>
            <a:r>
              <a:rPr lang="en-US" dirty="0"/>
              <a:t>RTL</a:t>
            </a:r>
          </a:p>
          <a:p>
            <a:pPr marL="571500" indent="-571500">
              <a:buFont typeface="Arial" panose="020B0604020202020204" pitchFamily="34" charset="0"/>
              <a:buChar char="•"/>
            </a:pPr>
            <a:r>
              <a:rPr lang="en-US" dirty="0"/>
              <a:t>Specification: </a:t>
            </a:r>
            <a:r>
              <a:rPr lang="en-US" dirty="0">
                <a:hlinkClick r:id="rId2"/>
              </a:rPr>
              <a:t>http://bit.ly/cv-spec</a:t>
            </a:r>
            <a:r>
              <a:rPr lang="en-US" dirty="0"/>
              <a:t> </a:t>
            </a:r>
          </a:p>
          <a:p>
            <a:pPr marL="571500" indent="-571500">
              <a:buFont typeface="Arial" panose="020B0604020202020204" pitchFamily="34" charset="0"/>
              <a:buChar char="•"/>
            </a:pPr>
            <a:r>
              <a:rPr lang="en-US" dirty="0"/>
              <a:t>Progress: </a:t>
            </a:r>
            <a:r>
              <a:rPr lang="en-US" dirty="0">
                <a:hlinkClick r:id="rId3"/>
              </a:rPr>
              <a:t>http://bit.ly/cv-progress</a:t>
            </a:r>
            <a:r>
              <a:rPr lang="en-US" dirty="0"/>
              <a:t> </a:t>
            </a:r>
            <a:endParaRPr lang="en-US" sz="2400" dirty="0"/>
          </a:p>
        </p:txBody>
      </p:sp>
    </p:spTree>
    <p:extLst>
      <p:ext uri="{BB962C8B-B14F-4D97-AF65-F5344CB8AC3E}">
        <p14:creationId xmlns:p14="http://schemas.microsoft.com/office/powerpoint/2010/main" val="105591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420E9-C3AE-4B11-8B2A-B457D9BEA937}"/>
              </a:ext>
            </a:extLst>
          </p:cNvPr>
          <p:cNvSpPr>
            <a:spLocks noGrp="1"/>
          </p:cNvSpPr>
          <p:nvPr>
            <p:ph type="title"/>
          </p:nvPr>
        </p:nvSpPr>
        <p:spPr/>
        <p:txBody>
          <a:bodyPr/>
          <a:lstStyle/>
          <a:p>
            <a:r>
              <a:rPr lang="en-US" dirty="0" err="1"/>
              <a:t>CollectionView</a:t>
            </a:r>
            <a:endParaRPr lang="en-US" dirty="0"/>
          </a:p>
        </p:txBody>
      </p:sp>
      <p:pic>
        <p:nvPicPr>
          <p:cNvPr id="4" name="EmptyView">
            <a:hlinkClick r:id="" action="ppaction://media"/>
            <a:extLst>
              <a:ext uri="{FF2B5EF4-FFF2-40B4-BE49-F238E27FC236}">
                <a16:creationId xmlns:a16="http://schemas.microsoft.com/office/drawing/2014/main" id="{388755F9-69F1-4BB4-AB04-6FD3F24E596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55737" y="1163736"/>
            <a:ext cx="9525000" cy="5828028"/>
          </a:xfrm>
          <a:prstGeom prst="rect">
            <a:avLst/>
          </a:prstGeom>
        </p:spPr>
      </p:pic>
    </p:spTree>
    <p:extLst>
      <p:ext uri="{BB962C8B-B14F-4D97-AF65-F5344CB8AC3E}">
        <p14:creationId xmlns:p14="http://schemas.microsoft.com/office/powerpoint/2010/main" val="420197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3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8C67F-DE13-BE4A-87EE-8790B29C9451}"/>
              </a:ext>
            </a:extLst>
          </p:cNvPr>
          <p:cNvSpPr>
            <a:spLocks noGrp="1"/>
          </p:cNvSpPr>
          <p:nvPr>
            <p:ph type="title"/>
          </p:nvPr>
        </p:nvSpPr>
        <p:spPr/>
        <p:txBody>
          <a:bodyPr/>
          <a:lstStyle/>
          <a:p>
            <a:r>
              <a:rPr lang="en-US" dirty="0" err="1"/>
              <a:t>Xamarin.Forms</a:t>
            </a:r>
            <a:r>
              <a:rPr lang="en-US" dirty="0"/>
              <a:t> 4.0 Themes</a:t>
            </a:r>
          </a:p>
        </p:txBody>
      </p:sp>
      <p:sp>
        <p:nvSpPr>
          <p:cNvPr id="3" name="Text Placeholder 2">
            <a:extLst>
              <a:ext uri="{FF2B5EF4-FFF2-40B4-BE49-F238E27FC236}">
                <a16:creationId xmlns:a16="http://schemas.microsoft.com/office/drawing/2014/main" id="{3E1371D8-D688-074A-9418-DC29C21523CC}"/>
              </a:ext>
            </a:extLst>
          </p:cNvPr>
          <p:cNvSpPr>
            <a:spLocks noGrp="1"/>
          </p:cNvSpPr>
          <p:nvPr>
            <p:ph type="body" sz="quarter" idx="10"/>
          </p:nvPr>
        </p:nvSpPr>
        <p:spPr>
          <a:xfrm>
            <a:off x="274702" y="1211287"/>
            <a:ext cx="11888787" cy="3730252"/>
          </a:xfrm>
        </p:spPr>
        <p:txBody>
          <a:bodyPr/>
          <a:lstStyle/>
          <a:p>
            <a:r>
              <a:rPr lang="en-US" dirty="0"/>
              <a:t>Solving “100” Little Paper Cuts</a:t>
            </a:r>
          </a:p>
          <a:p>
            <a:r>
              <a:rPr lang="en-US" dirty="0"/>
              <a:t>Essentials</a:t>
            </a:r>
          </a:p>
          <a:p>
            <a:r>
              <a:rPr lang="en-US" dirty="0"/>
              <a:t>Shell</a:t>
            </a:r>
          </a:p>
          <a:p>
            <a:r>
              <a:rPr lang="en-US" dirty="0"/>
              <a:t>Visual</a:t>
            </a:r>
          </a:p>
          <a:p>
            <a:r>
              <a:rPr lang="en-US" dirty="0"/>
              <a:t>CollectionView</a:t>
            </a:r>
          </a:p>
          <a:p>
            <a:r>
              <a:rPr lang="en-US" dirty="0"/>
              <a:t>CarouselView</a:t>
            </a:r>
          </a:p>
        </p:txBody>
      </p:sp>
      <p:pic>
        <p:nvPicPr>
          <p:cNvPr id="6" name="Picture 5" descr="A book on a table&#10;&#10;Description automatically generated">
            <a:extLst>
              <a:ext uri="{FF2B5EF4-FFF2-40B4-BE49-F238E27FC236}">
                <a16:creationId xmlns:a16="http://schemas.microsoft.com/office/drawing/2014/main" id="{762BA541-17FC-484F-9982-F98CEAA8E2C4}"/>
              </a:ext>
            </a:extLst>
          </p:cNvPr>
          <p:cNvPicPr>
            <a:picLocks noChangeAspect="1"/>
          </p:cNvPicPr>
          <p:nvPr/>
        </p:nvPicPr>
        <p:blipFill>
          <a:blip r:embed="rId2"/>
          <a:stretch>
            <a:fillRect/>
          </a:stretch>
        </p:blipFill>
        <p:spPr>
          <a:xfrm>
            <a:off x="3856037" y="1135062"/>
            <a:ext cx="10604500" cy="6921500"/>
          </a:xfrm>
          <a:prstGeom prst="rect">
            <a:avLst/>
          </a:prstGeom>
        </p:spPr>
      </p:pic>
    </p:spTree>
    <p:extLst>
      <p:ext uri="{BB962C8B-B14F-4D97-AF65-F5344CB8AC3E}">
        <p14:creationId xmlns:p14="http://schemas.microsoft.com/office/powerpoint/2010/main" val="90598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05AD-DECA-44D7-88AC-F70ED73D7012}"/>
              </a:ext>
            </a:extLst>
          </p:cNvPr>
          <p:cNvSpPr>
            <a:spLocks noGrp="1"/>
          </p:cNvSpPr>
          <p:nvPr>
            <p:ph type="title"/>
          </p:nvPr>
        </p:nvSpPr>
        <p:spPr/>
        <p:txBody>
          <a:bodyPr/>
          <a:lstStyle/>
          <a:p>
            <a:r>
              <a:rPr lang="en-US" dirty="0" err="1"/>
              <a:t>CollectionView</a:t>
            </a:r>
            <a:r>
              <a:rPr lang="en-US" dirty="0"/>
              <a:t> XAML</a:t>
            </a:r>
          </a:p>
        </p:txBody>
      </p:sp>
      <p:sp>
        <p:nvSpPr>
          <p:cNvPr id="3" name="Text Placeholder 2">
            <a:extLst>
              <a:ext uri="{FF2B5EF4-FFF2-40B4-BE49-F238E27FC236}">
                <a16:creationId xmlns:a16="http://schemas.microsoft.com/office/drawing/2014/main" id="{9A1BB63F-3B11-4E5F-81C9-6035EE82B50F}"/>
              </a:ext>
            </a:extLst>
          </p:cNvPr>
          <p:cNvSpPr>
            <a:spLocks noGrp="1"/>
          </p:cNvSpPr>
          <p:nvPr>
            <p:ph type="body" sz="quarter" idx="10"/>
          </p:nvPr>
        </p:nvSpPr>
        <p:spPr>
          <a:xfrm>
            <a:off x="274638" y="1221157"/>
            <a:ext cx="11887199" cy="5201424"/>
          </a:xfrm>
        </p:spPr>
        <p:txBody>
          <a:bodyPr/>
          <a:lstStyle/>
          <a:p>
            <a:r>
              <a:rPr lang="en-US" sz="2000" dirty="0"/>
              <a:t>&lt;</a:t>
            </a:r>
            <a:r>
              <a:rPr lang="en-US" sz="2000" dirty="0" err="1"/>
              <a:t>CollectionView</a:t>
            </a:r>
            <a:r>
              <a:rPr lang="en-US" sz="2000" dirty="0"/>
              <a:t> x:Name="Spaces" Margin="0,5,0,0"&gt;</a:t>
            </a:r>
          </a:p>
          <a:p>
            <a:r>
              <a:rPr lang="en-US" sz="2000" dirty="0"/>
              <a:t>    &lt;</a:t>
            </a:r>
            <a:r>
              <a:rPr lang="en-US" sz="2000" dirty="0" err="1"/>
              <a:t>CollectionView.Layout</a:t>
            </a:r>
            <a:r>
              <a:rPr lang="en-US" sz="2000" dirty="0"/>
              <a:t>&gt;</a:t>
            </a:r>
          </a:p>
          <a:p>
            <a:r>
              <a:rPr lang="en-US" sz="2000" dirty="0"/>
              <a:t>        </a:t>
            </a:r>
            <a:r>
              <a:rPr lang="en-US" sz="2000" dirty="0">
                <a:highlight>
                  <a:srgbClr val="FFFF00"/>
                </a:highlight>
              </a:rPr>
              <a:t>&lt;</a:t>
            </a:r>
            <a:r>
              <a:rPr lang="en-US" sz="2000" dirty="0" err="1">
                <a:highlight>
                  <a:srgbClr val="FFFF00"/>
                </a:highlight>
              </a:rPr>
              <a:t>GridLayout</a:t>
            </a:r>
            <a:r>
              <a:rPr lang="en-US" sz="2000" dirty="0">
                <a:highlight>
                  <a:srgbClr val="FFFF00"/>
                </a:highlight>
              </a:rPr>
              <a:t> Span="2" Orientation="Vertical"/&gt;</a:t>
            </a:r>
          </a:p>
          <a:p>
            <a:r>
              <a:rPr lang="en-US" sz="2000" dirty="0"/>
              <a:t>    &lt;/</a:t>
            </a:r>
            <a:r>
              <a:rPr lang="en-US" sz="2000" dirty="0" err="1"/>
              <a:t>CollectionView.Layout</a:t>
            </a:r>
            <a:r>
              <a:rPr lang="en-US" sz="2000" dirty="0"/>
              <a:t>&gt;</a:t>
            </a:r>
          </a:p>
          <a:p>
            <a:r>
              <a:rPr lang="en-US" sz="2000" dirty="0"/>
              <a:t>    &lt;</a:t>
            </a:r>
            <a:r>
              <a:rPr lang="en-US" sz="2000" dirty="0" err="1"/>
              <a:t>CollectionView.EmptyView</a:t>
            </a:r>
            <a:r>
              <a:rPr lang="en-US" sz="2000" dirty="0"/>
              <a:t>&gt;</a:t>
            </a:r>
          </a:p>
          <a:p>
            <a:r>
              <a:rPr lang="en-US" sz="2000" dirty="0"/>
              <a:t>        &lt;StackLayout&gt;</a:t>
            </a:r>
          </a:p>
          <a:p>
            <a:r>
              <a:rPr lang="en-US" sz="2000" dirty="0"/>
              <a:t>            &lt;Label </a:t>
            </a:r>
            <a:r>
              <a:rPr lang="en-US" sz="2000" dirty="0" err="1"/>
              <a:t>FontAttributes</a:t>
            </a:r>
            <a:r>
              <a:rPr lang="en-US" sz="2000" dirty="0"/>
              <a:t>="Bold" </a:t>
            </a:r>
            <a:r>
              <a:rPr lang="en-US" sz="2000" dirty="0" err="1"/>
              <a:t>FontSize</a:t>
            </a:r>
            <a:r>
              <a:rPr lang="en-US" sz="2000" dirty="0"/>
              <a:t>="18" Margin="10,25,10,10"</a:t>
            </a:r>
          </a:p>
          <a:p>
            <a:r>
              <a:rPr lang="en-US" sz="2000" dirty="0"/>
              <a:t>                </a:t>
            </a:r>
            <a:r>
              <a:rPr lang="en-US" sz="2000" dirty="0" err="1"/>
              <a:t>HorizontalOptions</a:t>
            </a:r>
            <a:r>
              <a:rPr lang="en-US" sz="2000" dirty="0"/>
              <a:t>="Fill" </a:t>
            </a:r>
            <a:r>
              <a:rPr lang="en-US" sz="2000" dirty="0" err="1"/>
              <a:t>HorizontalTextAlignment</a:t>
            </a:r>
            <a:r>
              <a:rPr lang="en-US" sz="2000" dirty="0"/>
              <a:t>="Center" </a:t>
            </a:r>
          </a:p>
          <a:p>
            <a:r>
              <a:rPr lang="en-US" sz="2000" dirty="0"/>
              <a:t>                Text="No results matched your filter."&gt;&lt;/Label&gt;</a:t>
            </a:r>
          </a:p>
          <a:p>
            <a:r>
              <a:rPr lang="fr-FR" sz="2000" dirty="0"/>
              <a:t>            &lt;Label </a:t>
            </a:r>
            <a:r>
              <a:rPr lang="fr-FR" sz="2000" dirty="0" err="1"/>
              <a:t>FontAttributes</a:t>
            </a:r>
            <a:r>
              <a:rPr lang="fr-FR" sz="2000" dirty="0"/>
              <a:t>="Italic" </a:t>
            </a:r>
            <a:r>
              <a:rPr lang="fr-FR" sz="2000" dirty="0" err="1"/>
              <a:t>FontSize</a:t>
            </a:r>
            <a:r>
              <a:rPr lang="fr-FR" sz="2000" dirty="0"/>
              <a:t>="12" </a:t>
            </a:r>
          </a:p>
          <a:p>
            <a:r>
              <a:rPr lang="en-US" sz="2000" dirty="0"/>
              <a:t>                </a:t>
            </a:r>
            <a:r>
              <a:rPr lang="en-US" sz="2000" dirty="0" err="1"/>
              <a:t>HorizontalOptions</a:t>
            </a:r>
            <a:r>
              <a:rPr lang="en-US" sz="2000" dirty="0"/>
              <a:t>="Fill" </a:t>
            </a:r>
            <a:r>
              <a:rPr lang="en-US" sz="2000" dirty="0" err="1"/>
              <a:t>HorizontalTextAlignment</a:t>
            </a:r>
            <a:r>
              <a:rPr lang="en-US" sz="2000" dirty="0"/>
              <a:t>="Center"</a:t>
            </a:r>
          </a:p>
          <a:p>
            <a:r>
              <a:rPr lang="en-US" sz="2000" dirty="0"/>
              <a:t>                Text="Maybe try a broader filter?"&gt;&lt;/Label&gt;</a:t>
            </a:r>
          </a:p>
          <a:p>
            <a:r>
              <a:rPr lang="en-US" sz="2000" dirty="0"/>
              <a:t>        &lt;/StackLayout&gt;</a:t>
            </a:r>
          </a:p>
          <a:p>
            <a:r>
              <a:rPr lang="en-US" sz="2000" dirty="0"/>
              <a:t>    &lt;/</a:t>
            </a:r>
            <a:r>
              <a:rPr lang="en-US" sz="2000" dirty="0" err="1"/>
              <a:t>CollectionView.EmptyView</a:t>
            </a:r>
            <a:r>
              <a:rPr lang="en-US" sz="2000" dirty="0"/>
              <a:t>&gt;</a:t>
            </a:r>
          </a:p>
          <a:p>
            <a:r>
              <a:rPr lang="en-US" sz="2000" dirty="0"/>
              <a:t>&lt;/</a:t>
            </a:r>
            <a:r>
              <a:rPr lang="en-US" sz="2000" dirty="0" err="1"/>
              <a:t>CollectionView</a:t>
            </a:r>
            <a:r>
              <a:rPr lang="en-US" sz="2000" dirty="0"/>
              <a:t>&gt;</a:t>
            </a:r>
          </a:p>
        </p:txBody>
      </p:sp>
    </p:spTree>
    <p:extLst>
      <p:ext uri="{BB962C8B-B14F-4D97-AF65-F5344CB8AC3E}">
        <p14:creationId xmlns:p14="http://schemas.microsoft.com/office/powerpoint/2010/main" val="73175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A74F-996B-4F57-823E-B428569AF0E8}"/>
              </a:ext>
            </a:extLst>
          </p:cNvPr>
          <p:cNvSpPr>
            <a:spLocks noGrp="1"/>
          </p:cNvSpPr>
          <p:nvPr>
            <p:ph type="title"/>
          </p:nvPr>
        </p:nvSpPr>
        <p:spPr/>
        <p:txBody>
          <a:bodyPr/>
          <a:lstStyle/>
          <a:p>
            <a:r>
              <a:rPr lang="en-US" dirty="0" err="1"/>
              <a:t>CarouselView</a:t>
            </a:r>
            <a:endParaRPr lang="en-US" dirty="0"/>
          </a:p>
        </p:txBody>
      </p:sp>
      <p:sp>
        <p:nvSpPr>
          <p:cNvPr id="3" name="Text Placeholder 2">
            <a:extLst>
              <a:ext uri="{FF2B5EF4-FFF2-40B4-BE49-F238E27FC236}">
                <a16:creationId xmlns:a16="http://schemas.microsoft.com/office/drawing/2014/main" id="{218E6F98-17EC-4401-BEFD-2A440006CD17}"/>
              </a:ext>
            </a:extLst>
          </p:cNvPr>
          <p:cNvSpPr>
            <a:spLocks noGrp="1"/>
          </p:cNvSpPr>
          <p:nvPr>
            <p:ph type="body" sz="quarter" idx="10"/>
          </p:nvPr>
        </p:nvSpPr>
        <p:spPr>
          <a:xfrm>
            <a:off x="274638" y="1212850"/>
            <a:ext cx="11888787" cy="1902059"/>
          </a:xfrm>
        </p:spPr>
        <p:txBody>
          <a:bodyPr/>
          <a:lstStyle/>
          <a:p>
            <a:r>
              <a:rPr lang="en-US" dirty="0"/>
              <a:t>Specification:</a:t>
            </a:r>
          </a:p>
          <a:p>
            <a:r>
              <a:rPr lang="en-US" dirty="0">
                <a:hlinkClick r:id="rId4"/>
              </a:rPr>
              <a:t>http://bit.ly/spec-carousel</a:t>
            </a:r>
            <a:endParaRPr lang="en-US" sz="2400" dirty="0"/>
          </a:p>
          <a:p>
            <a:endParaRPr lang="en-US" dirty="0"/>
          </a:p>
        </p:txBody>
      </p:sp>
      <p:pic>
        <p:nvPicPr>
          <p:cNvPr id="4" name="carousel-pretty">
            <a:hlinkClick r:id="" action="ppaction://media"/>
            <a:extLst>
              <a:ext uri="{FF2B5EF4-FFF2-40B4-BE49-F238E27FC236}">
                <a16:creationId xmlns:a16="http://schemas.microsoft.com/office/drawing/2014/main" id="{468D4CC6-9AC6-42E1-9682-1387A415C38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248563" y="303996"/>
            <a:ext cx="3505200" cy="6386531"/>
          </a:xfrm>
          <a:prstGeom prst="rect">
            <a:avLst/>
          </a:prstGeom>
        </p:spPr>
      </p:pic>
    </p:spTree>
    <p:extLst>
      <p:ext uri="{BB962C8B-B14F-4D97-AF65-F5344CB8AC3E}">
        <p14:creationId xmlns:p14="http://schemas.microsoft.com/office/powerpoint/2010/main" val="356515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105AD-DECA-44D7-88AC-F70ED73D7012}"/>
              </a:ext>
            </a:extLst>
          </p:cNvPr>
          <p:cNvSpPr>
            <a:spLocks noGrp="1"/>
          </p:cNvSpPr>
          <p:nvPr>
            <p:ph type="title"/>
          </p:nvPr>
        </p:nvSpPr>
        <p:spPr/>
        <p:txBody>
          <a:bodyPr/>
          <a:lstStyle/>
          <a:p>
            <a:r>
              <a:rPr lang="en-US" dirty="0" err="1"/>
              <a:t>CarouselView</a:t>
            </a:r>
            <a:r>
              <a:rPr lang="en-US" dirty="0"/>
              <a:t> XAML</a:t>
            </a:r>
          </a:p>
        </p:txBody>
      </p:sp>
      <p:sp>
        <p:nvSpPr>
          <p:cNvPr id="3" name="Text Placeholder 2">
            <a:extLst>
              <a:ext uri="{FF2B5EF4-FFF2-40B4-BE49-F238E27FC236}">
                <a16:creationId xmlns:a16="http://schemas.microsoft.com/office/drawing/2014/main" id="{9A1BB63F-3B11-4E5F-81C9-6035EE82B50F}"/>
              </a:ext>
            </a:extLst>
          </p:cNvPr>
          <p:cNvSpPr>
            <a:spLocks noGrp="1"/>
          </p:cNvSpPr>
          <p:nvPr>
            <p:ph type="body" sz="quarter" idx="10"/>
          </p:nvPr>
        </p:nvSpPr>
        <p:spPr>
          <a:xfrm>
            <a:off x="274638" y="1221157"/>
            <a:ext cx="11887199" cy="2492990"/>
          </a:xfrm>
        </p:spPr>
        <p:txBody>
          <a:bodyPr/>
          <a:lstStyle/>
          <a:p>
            <a:r>
              <a:rPr lang="en-US" sz="2000" dirty="0"/>
              <a:t>&lt;</a:t>
            </a:r>
            <a:r>
              <a:rPr lang="en-US" sz="2000" dirty="0" err="1"/>
              <a:t>CarouselView</a:t>
            </a:r>
            <a:r>
              <a:rPr lang="en-US" sz="2000" dirty="0"/>
              <a:t> x:Name="CarouselView"&gt;</a:t>
            </a:r>
          </a:p>
          <a:p>
            <a:r>
              <a:rPr lang="en-US" sz="2000" dirty="0"/>
              <a:t>    &lt;</a:t>
            </a:r>
            <a:r>
              <a:rPr lang="en-US" sz="2000" dirty="0" err="1"/>
              <a:t>CarouselView.ItemTemplate</a:t>
            </a:r>
            <a:r>
              <a:rPr lang="en-US" sz="2000" dirty="0"/>
              <a:t>&gt;</a:t>
            </a:r>
          </a:p>
          <a:p>
            <a:r>
              <a:rPr lang="en-US" sz="2000" dirty="0"/>
              <a:t>        &lt;</a:t>
            </a:r>
            <a:r>
              <a:rPr lang="en-US" sz="2000" dirty="0" err="1"/>
              <a:t>DataTemplate</a:t>
            </a:r>
            <a:r>
              <a:rPr lang="en-US" sz="2000" dirty="0"/>
              <a:t>&gt;</a:t>
            </a:r>
          </a:p>
          <a:p>
            <a:r>
              <a:rPr lang="en-US" sz="2000" dirty="0"/>
              <a:t>            &lt;</a:t>
            </a:r>
            <a:r>
              <a:rPr lang="en-US" sz="2000" dirty="0" err="1"/>
              <a:t>local:Card</a:t>
            </a:r>
            <a:r>
              <a:rPr lang="en-US" sz="2000" dirty="0"/>
              <a:t> /&gt;</a:t>
            </a:r>
          </a:p>
          <a:p>
            <a:r>
              <a:rPr lang="en-US" sz="2000" dirty="0"/>
              <a:t>        &lt;/</a:t>
            </a:r>
            <a:r>
              <a:rPr lang="en-US" sz="2000" dirty="0" err="1"/>
              <a:t>DataTemplate</a:t>
            </a:r>
            <a:r>
              <a:rPr lang="en-US" sz="2000" dirty="0"/>
              <a:t>&gt;</a:t>
            </a:r>
          </a:p>
          <a:p>
            <a:r>
              <a:rPr lang="en-US" sz="2000" dirty="0"/>
              <a:t>    &lt;/</a:t>
            </a:r>
            <a:r>
              <a:rPr lang="en-US" sz="2000" dirty="0" err="1"/>
              <a:t>CarouselView.ItemTemplate</a:t>
            </a:r>
            <a:r>
              <a:rPr lang="en-US" sz="2000" dirty="0"/>
              <a:t>&gt;</a:t>
            </a:r>
          </a:p>
          <a:p>
            <a:r>
              <a:rPr lang="en-US" sz="2000" dirty="0"/>
              <a:t>&lt;/</a:t>
            </a:r>
            <a:r>
              <a:rPr lang="en-US" sz="2000" dirty="0" err="1"/>
              <a:t>CarouselView</a:t>
            </a:r>
            <a:r>
              <a:rPr lang="en-US" sz="2000" dirty="0"/>
              <a:t>&gt;</a:t>
            </a:r>
          </a:p>
        </p:txBody>
      </p:sp>
    </p:spTree>
    <p:extLst>
      <p:ext uri="{BB962C8B-B14F-4D97-AF65-F5344CB8AC3E}">
        <p14:creationId xmlns:p14="http://schemas.microsoft.com/office/powerpoint/2010/main" val="1735894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8A125-B4CB-8142-882B-6586AF99251C}"/>
              </a:ext>
            </a:extLst>
          </p:cNvPr>
          <p:cNvSpPr>
            <a:spLocks noGrp="1"/>
          </p:cNvSpPr>
          <p:nvPr>
            <p:ph type="title"/>
          </p:nvPr>
        </p:nvSpPr>
        <p:spPr>
          <a:xfrm>
            <a:off x="274638" y="2125662"/>
            <a:ext cx="11887200" cy="794064"/>
          </a:xfrm>
        </p:spPr>
        <p:txBody>
          <a:bodyPr/>
          <a:lstStyle/>
          <a:p>
            <a:pPr algn="ctr"/>
            <a:r>
              <a:rPr lang="en-US" sz="4400" dirty="0">
                <a:hlinkClick r:id="rId2"/>
              </a:rPr>
              <a:t>https://github.com/davidortinau/VisualChallenge</a:t>
            </a:r>
            <a:r>
              <a:rPr lang="en-US" sz="4400" dirty="0"/>
              <a:t> </a:t>
            </a:r>
          </a:p>
        </p:txBody>
      </p:sp>
      <p:sp>
        <p:nvSpPr>
          <p:cNvPr id="6" name="TextBox 5">
            <a:extLst>
              <a:ext uri="{FF2B5EF4-FFF2-40B4-BE49-F238E27FC236}">
                <a16:creationId xmlns:a16="http://schemas.microsoft.com/office/drawing/2014/main" id="{4F3C56DB-A72F-B246-AFDA-AF04E834CDC3}"/>
              </a:ext>
            </a:extLst>
          </p:cNvPr>
          <p:cNvSpPr txBox="1"/>
          <p:nvPr/>
        </p:nvSpPr>
        <p:spPr>
          <a:xfrm>
            <a:off x="2903537" y="3649662"/>
            <a:ext cx="6629400" cy="738664"/>
          </a:xfrm>
          <a:prstGeom prst="rect">
            <a:avLst/>
          </a:prstGeom>
          <a:noFill/>
        </p:spPr>
        <p:txBody>
          <a:bodyPr wrap="square" lIns="182880" tIns="146304" rIns="182880" bIns="146304" rtlCol="0">
            <a:spAutoFit/>
          </a:bodyPr>
          <a:lstStyle/>
          <a:p>
            <a:pPr algn="ctr">
              <a:lnSpc>
                <a:spcPct val="90000"/>
              </a:lnSpc>
              <a:spcAft>
                <a:spcPts val="600"/>
              </a:spcAft>
            </a:pPr>
            <a:r>
              <a:rPr lang="en-US" sz="3200">
                <a:gradFill>
                  <a:gsLst>
                    <a:gs pos="2917">
                      <a:schemeClr val="tx1"/>
                    </a:gs>
                    <a:gs pos="30000">
                      <a:schemeClr val="tx1"/>
                    </a:gs>
                  </a:gsLst>
                  <a:lin ang="5400000" scaled="0"/>
                </a:gradFill>
              </a:rPr>
              <a:t>Thank You!</a:t>
            </a:r>
            <a:endParaRPr lang="en-US" sz="32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4938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02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213B05A-DD10-374E-A70E-5296AA4B7DF4}"/>
              </a:ext>
            </a:extLst>
          </p:cNvPr>
          <p:cNvSpPr>
            <a:spLocks noGrp="1"/>
          </p:cNvSpPr>
          <p:nvPr>
            <p:ph type="title"/>
          </p:nvPr>
        </p:nvSpPr>
        <p:spPr/>
        <p:txBody>
          <a:bodyPr/>
          <a:lstStyle/>
          <a:p>
            <a:r>
              <a:rPr lang="en-US" dirty="0">
                <a:solidFill>
                  <a:schemeClr val="tx1"/>
                </a:solidFill>
              </a:rPr>
              <a:t>F100: Addressing the Little Things</a:t>
            </a:r>
          </a:p>
        </p:txBody>
      </p:sp>
      <p:sp>
        <p:nvSpPr>
          <p:cNvPr id="4" name="Text Placeholder 3">
            <a:extLst>
              <a:ext uri="{FF2B5EF4-FFF2-40B4-BE49-F238E27FC236}">
                <a16:creationId xmlns:a16="http://schemas.microsoft.com/office/drawing/2014/main" id="{166917E8-1FE7-41B3-A485-732FC0E0AD83}"/>
              </a:ext>
            </a:extLst>
          </p:cNvPr>
          <p:cNvSpPr>
            <a:spLocks noGrp="1"/>
          </p:cNvSpPr>
          <p:nvPr>
            <p:ph type="body" sz="quarter" idx="10"/>
          </p:nvPr>
        </p:nvSpPr>
        <p:spPr/>
        <p:txBody>
          <a:bodyPr/>
          <a:lstStyle/>
          <a:p>
            <a:r>
              <a:rPr lang="en-US" sz="1020" dirty="0" err="1">
                <a:solidFill>
                  <a:schemeClr val="tx1"/>
                </a:solidFill>
                <a:latin typeface="+mn-lt"/>
              </a:rPr>
              <a:t>SearchBar</a:t>
            </a:r>
            <a:r>
              <a:rPr lang="en-US" sz="1020" dirty="0">
                <a:solidFill>
                  <a:schemeClr val="tx1"/>
                </a:solidFill>
                <a:latin typeface="+mn-lt"/>
              </a:rPr>
              <a:t> </a:t>
            </a:r>
            <a:r>
              <a:rPr lang="en-US" sz="1020" dirty="0" err="1">
                <a:solidFill>
                  <a:schemeClr val="tx1"/>
                </a:solidFill>
                <a:latin typeface="+mn-lt"/>
              </a:rPr>
              <a:t>IsSpellCheckEnabled</a:t>
            </a:r>
            <a:endParaRPr lang="en-US" sz="1020" dirty="0">
              <a:solidFill>
                <a:schemeClr val="tx1"/>
              </a:solidFill>
              <a:latin typeface="+mn-lt"/>
            </a:endParaRPr>
          </a:p>
          <a:p>
            <a:r>
              <a:rPr lang="en-US" sz="1020" dirty="0" err="1">
                <a:solidFill>
                  <a:schemeClr val="tx1"/>
                </a:solidFill>
                <a:latin typeface="+mn-lt"/>
              </a:rPr>
              <a:t>ImeOptions</a:t>
            </a:r>
            <a:endParaRPr lang="en-US" sz="1020" dirty="0">
              <a:solidFill>
                <a:schemeClr val="tx1"/>
              </a:solidFill>
              <a:latin typeface="+mn-lt"/>
            </a:endParaRPr>
          </a:p>
          <a:p>
            <a:r>
              <a:rPr lang="en-US" sz="1020" dirty="0" err="1">
                <a:solidFill>
                  <a:schemeClr val="tx1"/>
                </a:solidFill>
                <a:latin typeface="+mn-lt"/>
              </a:rPr>
              <a:t>DesignModeEnabled</a:t>
            </a:r>
            <a:r>
              <a:rPr lang="en-US" sz="1020" dirty="0">
                <a:solidFill>
                  <a:schemeClr val="tx1"/>
                </a:solidFill>
                <a:latin typeface="+mn-lt"/>
              </a:rPr>
              <a:t> </a:t>
            </a:r>
          </a:p>
          <a:p>
            <a:r>
              <a:rPr lang="en-US" sz="1020" dirty="0">
                <a:solidFill>
                  <a:schemeClr val="tx1"/>
                </a:solidFill>
                <a:latin typeface="+mn-lt"/>
              </a:rPr>
              <a:t>Android Bottom Tabs</a:t>
            </a:r>
          </a:p>
          <a:p>
            <a:r>
              <a:rPr lang="en-US" sz="1020" dirty="0">
                <a:solidFill>
                  <a:schemeClr val="tx1"/>
                </a:solidFill>
                <a:latin typeface="+mn-lt"/>
              </a:rPr>
              <a:t>WebView mixed content (Android)</a:t>
            </a:r>
          </a:p>
          <a:p>
            <a:r>
              <a:rPr lang="en-US" sz="1020" dirty="0">
                <a:solidFill>
                  <a:schemeClr val="tx1"/>
                </a:solidFill>
                <a:latin typeface="+mn-lt"/>
              </a:rPr>
              <a:t>WebView evaluate </a:t>
            </a:r>
            <a:r>
              <a:rPr lang="en-US" sz="1020" dirty="0" err="1">
                <a:solidFill>
                  <a:schemeClr val="tx1"/>
                </a:solidFill>
                <a:latin typeface="+mn-lt"/>
              </a:rPr>
              <a:t>javascript</a:t>
            </a:r>
            <a:endParaRPr lang="en-US" sz="1020" dirty="0">
              <a:solidFill>
                <a:schemeClr val="tx1"/>
              </a:solidFill>
              <a:latin typeface="+mn-lt"/>
            </a:endParaRPr>
          </a:p>
          <a:p>
            <a:r>
              <a:rPr lang="en-US" sz="1020" dirty="0">
                <a:solidFill>
                  <a:schemeClr val="tx1"/>
                </a:solidFill>
                <a:latin typeface="+mn-lt"/>
              </a:rPr>
              <a:t>Binding Mode </a:t>
            </a:r>
            <a:r>
              <a:rPr lang="en-US" sz="1020" dirty="0" err="1">
                <a:solidFill>
                  <a:schemeClr val="tx1"/>
                </a:solidFill>
                <a:latin typeface="+mn-lt"/>
              </a:rPr>
              <a:t>OneTime</a:t>
            </a:r>
            <a:endParaRPr lang="en-US" sz="1020" dirty="0">
              <a:solidFill>
                <a:schemeClr val="tx1"/>
              </a:solidFill>
              <a:latin typeface="+mn-lt"/>
            </a:endParaRPr>
          </a:p>
          <a:p>
            <a:r>
              <a:rPr lang="en-US" sz="1020" dirty="0" err="1">
                <a:solidFill>
                  <a:schemeClr val="tx1"/>
                </a:solidFill>
                <a:latin typeface="+mn-lt"/>
              </a:rPr>
              <a:t>ProgressBar</a:t>
            </a:r>
            <a:r>
              <a:rPr lang="en-US" sz="1020" dirty="0">
                <a:solidFill>
                  <a:schemeClr val="tx1"/>
                </a:solidFill>
                <a:latin typeface="+mn-lt"/>
              </a:rPr>
              <a:t> colors</a:t>
            </a:r>
          </a:p>
          <a:p>
            <a:r>
              <a:rPr lang="en-US" sz="1020" dirty="0">
                <a:solidFill>
                  <a:schemeClr val="tx1"/>
                </a:solidFill>
                <a:latin typeface="+mn-lt"/>
              </a:rPr>
              <a:t>Switch colors</a:t>
            </a:r>
          </a:p>
          <a:p>
            <a:r>
              <a:rPr lang="en-US" sz="1020" dirty="0">
                <a:solidFill>
                  <a:schemeClr val="tx1"/>
                </a:solidFill>
                <a:latin typeface="+mn-lt"/>
              </a:rPr>
              <a:t>Slider colors</a:t>
            </a:r>
          </a:p>
          <a:p>
            <a:r>
              <a:rPr lang="en-US" sz="1020" dirty="0">
                <a:solidFill>
                  <a:schemeClr val="tx1"/>
                </a:solidFill>
                <a:latin typeface="+mn-lt"/>
              </a:rPr>
              <a:t>Hide scroll bars</a:t>
            </a:r>
          </a:p>
          <a:p>
            <a:r>
              <a:rPr lang="en-US" sz="1020" dirty="0">
                <a:solidFill>
                  <a:schemeClr val="tx1"/>
                </a:solidFill>
                <a:latin typeface="+mn-lt"/>
              </a:rPr>
              <a:t>Button </a:t>
            </a:r>
            <a:r>
              <a:rPr lang="en-US" sz="1020" dirty="0" err="1">
                <a:solidFill>
                  <a:schemeClr val="tx1"/>
                </a:solidFill>
                <a:latin typeface="+mn-lt"/>
              </a:rPr>
              <a:t>AccessKey</a:t>
            </a:r>
            <a:endParaRPr lang="en-US" sz="1020" dirty="0">
              <a:solidFill>
                <a:schemeClr val="tx1"/>
              </a:solidFill>
              <a:latin typeface="+mn-lt"/>
            </a:endParaRPr>
          </a:p>
          <a:p>
            <a:r>
              <a:rPr lang="en-US" sz="1020" dirty="0" err="1">
                <a:solidFill>
                  <a:schemeClr val="tx1"/>
                </a:solidFill>
                <a:latin typeface="+mn-lt"/>
              </a:rPr>
              <a:t>TabbedPage</a:t>
            </a:r>
            <a:r>
              <a:rPr lang="en-US" sz="1020" dirty="0">
                <a:solidFill>
                  <a:schemeClr val="tx1"/>
                </a:solidFill>
                <a:latin typeface="+mn-lt"/>
              </a:rPr>
              <a:t> Icons (UWP)</a:t>
            </a:r>
          </a:p>
          <a:p>
            <a:r>
              <a:rPr lang="en-US" sz="1020" dirty="0">
                <a:solidFill>
                  <a:schemeClr val="tx1"/>
                </a:solidFill>
                <a:latin typeface="+mn-lt"/>
              </a:rPr>
              <a:t>Drop Shadows (iOS/UWP)</a:t>
            </a:r>
          </a:p>
          <a:p>
            <a:r>
              <a:rPr lang="en-US" sz="1020" dirty="0">
                <a:solidFill>
                  <a:schemeClr val="tx1"/>
                </a:solidFill>
                <a:latin typeface="+mn-lt"/>
              </a:rPr>
              <a:t>App DI Container Hooks</a:t>
            </a:r>
          </a:p>
          <a:p>
            <a:r>
              <a:rPr lang="en-US" sz="1020" dirty="0">
                <a:solidFill>
                  <a:schemeClr val="tx1"/>
                </a:solidFill>
                <a:latin typeface="+mn-lt"/>
              </a:rPr>
              <a:t>Button Padding</a:t>
            </a:r>
          </a:p>
          <a:p>
            <a:r>
              <a:rPr lang="en-US" sz="1020" dirty="0">
                <a:solidFill>
                  <a:schemeClr val="tx1"/>
                </a:solidFill>
                <a:latin typeface="+mn-lt"/>
              </a:rPr>
              <a:t>Page </a:t>
            </a:r>
            <a:r>
              <a:rPr lang="en-US" sz="1020" dirty="0" err="1">
                <a:solidFill>
                  <a:schemeClr val="tx1"/>
                </a:solidFill>
                <a:latin typeface="+mn-lt"/>
              </a:rPr>
              <a:t>TitleView</a:t>
            </a:r>
            <a:endParaRPr lang="en-US" sz="1020" dirty="0">
              <a:solidFill>
                <a:schemeClr val="tx1"/>
              </a:solidFill>
              <a:latin typeface="+mn-lt"/>
            </a:endParaRPr>
          </a:p>
          <a:p>
            <a:r>
              <a:rPr lang="en-US" sz="1020" dirty="0" err="1">
                <a:solidFill>
                  <a:schemeClr val="tx1"/>
                </a:solidFill>
                <a:latin typeface="+mn-lt"/>
              </a:rPr>
              <a:t>BoxView</a:t>
            </a:r>
            <a:r>
              <a:rPr lang="en-US" sz="1020" dirty="0">
                <a:solidFill>
                  <a:schemeClr val="tx1"/>
                </a:solidFill>
                <a:latin typeface="+mn-lt"/>
              </a:rPr>
              <a:t> rounded corners</a:t>
            </a:r>
          </a:p>
          <a:p>
            <a:r>
              <a:rPr lang="en-US" sz="1020" dirty="0" err="1">
                <a:solidFill>
                  <a:schemeClr val="tx1"/>
                </a:solidFill>
                <a:latin typeface="+mn-lt"/>
              </a:rPr>
              <a:t>WKWebView</a:t>
            </a:r>
            <a:r>
              <a:rPr lang="en-US" sz="1020" dirty="0">
                <a:solidFill>
                  <a:schemeClr val="tx1"/>
                </a:solidFill>
                <a:latin typeface="+mn-lt"/>
              </a:rPr>
              <a:t> for iOS</a:t>
            </a:r>
          </a:p>
        </p:txBody>
      </p:sp>
      <p:sp>
        <p:nvSpPr>
          <p:cNvPr id="3" name="Text Placeholder 2">
            <a:extLst>
              <a:ext uri="{FF2B5EF4-FFF2-40B4-BE49-F238E27FC236}">
                <a16:creationId xmlns:a16="http://schemas.microsoft.com/office/drawing/2014/main" id="{AEF4AEB9-C0CF-4BCD-806D-A78E814D2227}"/>
              </a:ext>
            </a:extLst>
          </p:cNvPr>
          <p:cNvSpPr>
            <a:spLocks noGrp="1"/>
          </p:cNvSpPr>
          <p:nvPr>
            <p:ph type="body" sz="quarter" idx="11"/>
          </p:nvPr>
        </p:nvSpPr>
        <p:spPr>
          <a:xfrm>
            <a:off x="3094038" y="1206708"/>
            <a:ext cx="3429000" cy="5638531"/>
          </a:xfrm>
        </p:spPr>
        <p:txBody>
          <a:bodyPr vert="horz" wrap="square" lIns="93260" tIns="91440" rIns="146304" bIns="91440" rtlCol="0">
            <a:spAutoFit/>
          </a:bodyPr>
          <a:lstStyle/>
          <a:p>
            <a:r>
              <a:rPr lang="en-US" sz="1020" dirty="0">
                <a:solidFill>
                  <a:schemeClr val="tx1"/>
                </a:solidFill>
                <a:latin typeface="+mn-lt"/>
              </a:rPr>
              <a:t>Entry/Editor</a:t>
            </a:r>
          </a:p>
          <a:p>
            <a:pPr marL="352962" indent="-166767">
              <a:buFontTx/>
              <a:buChar char="-"/>
            </a:pPr>
            <a:r>
              <a:rPr lang="en-US" sz="1020" dirty="0" err="1">
                <a:solidFill>
                  <a:schemeClr val="tx1"/>
                </a:solidFill>
                <a:latin typeface="+mn-lt"/>
              </a:rPr>
              <a:t>IsSpellCheckEnabled</a:t>
            </a:r>
            <a:endParaRPr lang="en-US" sz="1020" dirty="0">
              <a:solidFill>
                <a:schemeClr val="tx1"/>
              </a:solidFill>
              <a:latin typeface="+mn-lt"/>
            </a:endParaRPr>
          </a:p>
          <a:p>
            <a:pPr marL="352962" indent="-166767">
              <a:buFontTx/>
              <a:buChar char="-"/>
            </a:pPr>
            <a:r>
              <a:rPr lang="en-US" sz="1020" dirty="0" err="1">
                <a:solidFill>
                  <a:schemeClr val="tx1"/>
                </a:solidFill>
                <a:latin typeface="+mn-lt"/>
              </a:rPr>
              <a:t>MaxLength</a:t>
            </a:r>
            <a:endParaRPr lang="en-US" sz="1020" dirty="0">
              <a:solidFill>
                <a:schemeClr val="tx1"/>
              </a:solidFill>
              <a:latin typeface="+mn-lt"/>
            </a:endParaRPr>
          </a:p>
          <a:p>
            <a:pPr marL="352962" indent="-166767">
              <a:buFontTx/>
              <a:buChar char="-"/>
            </a:pPr>
            <a:r>
              <a:rPr lang="en-US" sz="1020" dirty="0" err="1">
                <a:solidFill>
                  <a:schemeClr val="tx1"/>
                </a:solidFill>
                <a:latin typeface="+mn-lt"/>
              </a:rPr>
              <a:t>DetectReadingOrderFromContent</a:t>
            </a:r>
            <a:r>
              <a:rPr lang="en-US" sz="1020" dirty="0">
                <a:solidFill>
                  <a:schemeClr val="tx1"/>
                </a:solidFill>
                <a:latin typeface="+mn-lt"/>
              </a:rPr>
              <a:t> (UWP)</a:t>
            </a:r>
          </a:p>
          <a:p>
            <a:pPr marL="352962" indent="-166767">
              <a:buFontTx/>
              <a:buChar char="-"/>
            </a:pPr>
            <a:r>
              <a:rPr lang="en-US" sz="1020" dirty="0">
                <a:solidFill>
                  <a:schemeClr val="tx1"/>
                </a:solidFill>
                <a:latin typeface="+mn-lt"/>
              </a:rPr>
              <a:t>Text prediction options</a:t>
            </a:r>
          </a:p>
          <a:p>
            <a:pPr marL="352962" indent="-166767">
              <a:buFontTx/>
              <a:buChar char="-"/>
            </a:pPr>
            <a:r>
              <a:rPr lang="en-US" sz="1020" dirty="0">
                <a:solidFill>
                  <a:schemeClr val="tx1"/>
                </a:solidFill>
                <a:latin typeface="+mn-lt"/>
              </a:rPr>
              <a:t>Autocapitalization</a:t>
            </a:r>
          </a:p>
          <a:p>
            <a:pPr marL="352962" indent="-166767">
              <a:buFontTx/>
              <a:buChar char="-"/>
            </a:pPr>
            <a:r>
              <a:rPr lang="en-US" sz="1020" dirty="0" err="1">
                <a:solidFill>
                  <a:schemeClr val="tx1"/>
                </a:solidFill>
                <a:latin typeface="+mn-lt"/>
              </a:rPr>
              <a:t>AutoResizable</a:t>
            </a:r>
            <a:r>
              <a:rPr lang="en-US" sz="1020" dirty="0">
                <a:solidFill>
                  <a:schemeClr val="tx1"/>
                </a:solidFill>
                <a:latin typeface="+mn-lt"/>
              </a:rPr>
              <a:t> Editor</a:t>
            </a:r>
          </a:p>
          <a:p>
            <a:pPr marL="352962" indent="-166767">
              <a:buFontTx/>
              <a:buChar char="-"/>
            </a:pPr>
            <a:r>
              <a:rPr lang="en-US" sz="1020" dirty="0" err="1">
                <a:solidFill>
                  <a:schemeClr val="tx1"/>
                </a:solidFill>
                <a:latin typeface="+mn-lt"/>
              </a:rPr>
              <a:t>ButtonType</a:t>
            </a:r>
            <a:r>
              <a:rPr lang="en-US" sz="1020" dirty="0">
                <a:solidFill>
                  <a:schemeClr val="tx1"/>
                </a:solidFill>
                <a:latin typeface="+mn-lt"/>
              </a:rPr>
              <a:t> for return button</a:t>
            </a:r>
          </a:p>
          <a:p>
            <a:pPr marL="352962" indent="-166767">
              <a:buFontTx/>
              <a:buChar char="-"/>
            </a:pPr>
            <a:r>
              <a:rPr lang="en-US" sz="1020" dirty="0">
                <a:solidFill>
                  <a:schemeClr val="tx1"/>
                </a:solidFill>
                <a:latin typeface="+mn-lt"/>
              </a:rPr>
              <a:t>Position and Color of caret</a:t>
            </a:r>
          </a:p>
          <a:p>
            <a:pPr marL="352962" indent="-166767">
              <a:buFontTx/>
              <a:buChar char="-"/>
            </a:pPr>
            <a:r>
              <a:rPr lang="en-US" sz="1020" dirty="0">
                <a:solidFill>
                  <a:schemeClr val="tx1"/>
                </a:solidFill>
                <a:latin typeface="+mn-lt"/>
              </a:rPr>
              <a:t>Placeholder color</a:t>
            </a:r>
          </a:p>
          <a:p>
            <a:r>
              <a:rPr lang="en-US" sz="1020" dirty="0">
                <a:solidFill>
                  <a:schemeClr val="tx1"/>
                </a:solidFill>
                <a:latin typeface="+mn-lt"/>
              </a:rPr>
              <a:t>Label</a:t>
            </a:r>
          </a:p>
          <a:p>
            <a:pPr marL="352962" indent="-166767">
              <a:buFontTx/>
              <a:buChar char="-"/>
            </a:pPr>
            <a:r>
              <a:rPr lang="en-US" sz="1020" dirty="0" err="1">
                <a:solidFill>
                  <a:schemeClr val="tx1"/>
                </a:solidFill>
                <a:latin typeface="+mn-lt"/>
              </a:rPr>
              <a:t>Bindable</a:t>
            </a:r>
            <a:r>
              <a:rPr lang="en-US" sz="1020" dirty="0">
                <a:solidFill>
                  <a:schemeClr val="tx1"/>
                </a:solidFill>
                <a:latin typeface="+mn-lt"/>
              </a:rPr>
              <a:t> Spans</a:t>
            </a:r>
          </a:p>
          <a:p>
            <a:pPr marL="352962" indent="-166767">
              <a:buFontTx/>
              <a:buChar char="-"/>
            </a:pPr>
            <a:r>
              <a:rPr lang="en-US" sz="1020" dirty="0" err="1">
                <a:solidFill>
                  <a:schemeClr val="tx1"/>
                </a:solidFill>
                <a:latin typeface="+mn-lt"/>
              </a:rPr>
              <a:t>Commandable</a:t>
            </a:r>
            <a:r>
              <a:rPr lang="en-US" sz="1020" dirty="0">
                <a:solidFill>
                  <a:schemeClr val="tx1"/>
                </a:solidFill>
                <a:latin typeface="+mn-lt"/>
              </a:rPr>
              <a:t> Spans, Span Gestures</a:t>
            </a:r>
          </a:p>
          <a:p>
            <a:pPr marL="352962" indent="-166767">
              <a:buFontTx/>
              <a:buChar char="-"/>
            </a:pPr>
            <a:r>
              <a:rPr lang="en-US" sz="1020" dirty="0" err="1">
                <a:solidFill>
                  <a:schemeClr val="tx1"/>
                </a:solidFill>
                <a:latin typeface="+mn-lt"/>
              </a:rPr>
              <a:t>LineHeight</a:t>
            </a:r>
            <a:endParaRPr lang="en-US" sz="1020" dirty="0">
              <a:solidFill>
                <a:schemeClr val="tx1"/>
              </a:solidFill>
              <a:latin typeface="+mn-lt"/>
            </a:endParaRPr>
          </a:p>
          <a:p>
            <a:r>
              <a:rPr lang="en-US" sz="1020" dirty="0" err="1">
                <a:solidFill>
                  <a:schemeClr val="tx1"/>
                </a:solidFill>
                <a:latin typeface="+mn-lt"/>
              </a:rPr>
              <a:t>ListView</a:t>
            </a:r>
            <a:r>
              <a:rPr lang="en-US" sz="1020" dirty="0">
                <a:solidFill>
                  <a:schemeClr val="tx1"/>
                </a:solidFill>
                <a:latin typeface="+mn-lt"/>
              </a:rPr>
              <a:t> </a:t>
            </a:r>
          </a:p>
          <a:p>
            <a:pPr marL="352962" indent="-166767">
              <a:buFontTx/>
              <a:buChar char="-"/>
            </a:pPr>
            <a:r>
              <a:rPr lang="en-US" sz="1020" dirty="0">
                <a:solidFill>
                  <a:schemeClr val="tx1"/>
                </a:solidFill>
                <a:latin typeface="+mn-lt"/>
              </a:rPr>
              <a:t>Full width separators</a:t>
            </a:r>
          </a:p>
          <a:p>
            <a:pPr marL="352962" indent="-166767">
              <a:buFontTx/>
              <a:buChar char="-"/>
            </a:pPr>
            <a:r>
              <a:rPr lang="en-US" sz="1020" dirty="0" err="1">
                <a:solidFill>
                  <a:schemeClr val="tx1"/>
                </a:solidFill>
                <a:latin typeface="+mn-lt"/>
              </a:rPr>
              <a:t>SelectionMode</a:t>
            </a:r>
            <a:endParaRPr lang="en-US" sz="1020" dirty="0">
              <a:solidFill>
                <a:schemeClr val="tx1"/>
              </a:solidFill>
              <a:latin typeface="+mn-lt"/>
            </a:endParaRPr>
          </a:p>
          <a:p>
            <a:endParaRPr lang="en-US" sz="1020" dirty="0">
              <a:solidFill>
                <a:schemeClr val="tx1"/>
              </a:solidFill>
              <a:latin typeface="+mn-lt"/>
            </a:endParaRPr>
          </a:p>
          <a:p>
            <a:pPr marL="174862" indent="-174862">
              <a:buFontTx/>
              <a:buChar char="-"/>
            </a:pPr>
            <a:endParaRPr lang="en-US" sz="1020" dirty="0">
              <a:solidFill>
                <a:schemeClr val="tx1"/>
              </a:solidFill>
              <a:latin typeface="+mn-lt"/>
            </a:endParaRPr>
          </a:p>
        </p:txBody>
      </p:sp>
      <p:sp>
        <p:nvSpPr>
          <p:cNvPr id="5" name="Text Placeholder 3">
            <a:extLst>
              <a:ext uri="{FF2B5EF4-FFF2-40B4-BE49-F238E27FC236}">
                <a16:creationId xmlns:a16="http://schemas.microsoft.com/office/drawing/2014/main" id="{B14F8B4F-78D0-435F-88BD-F6D2350BBD53}"/>
              </a:ext>
            </a:extLst>
          </p:cNvPr>
          <p:cNvSpPr txBox="1">
            <a:spLocks/>
          </p:cNvSpPr>
          <p:nvPr/>
        </p:nvSpPr>
        <p:spPr>
          <a:xfrm>
            <a:off x="6830809" y="1212847"/>
            <a:ext cx="2740892" cy="2715266"/>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020" b="1" dirty="0">
                <a:solidFill>
                  <a:schemeClr val="tx1"/>
                </a:solidFill>
                <a:latin typeface="+mn-lt"/>
              </a:rPr>
              <a:t>Coming Soon</a:t>
            </a:r>
          </a:p>
          <a:p>
            <a:r>
              <a:rPr lang="en-US" sz="1020" dirty="0">
                <a:solidFill>
                  <a:schemeClr val="tx1"/>
                </a:solidFill>
                <a:latin typeface="+mn-lt"/>
              </a:rPr>
              <a:t>Label </a:t>
            </a:r>
            <a:r>
              <a:rPr lang="en-US" sz="1020" dirty="0" err="1">
                <a:solidFill>
                  <a:schemeClr val="tx1"/>
                </a:solidFill>
                <a:latin typeface="+mn-lt"/>
              </a:rPr>
              <a:t>MaxLines</a:t>
            </a:r>
            <a:endParaRPr lang="en-US" sz="1020" dirty="0">
              <a:solidFill>
                <a:schemeClr val="tx1"/>
              </a:solidFill>
              <a:latin typeface="+mn-lt"/>
            </a:endParaRPr>
          </a:p>
          <a:p>
            <a:r>
              <a:rPr lang="en-US" sz="1020" dirty="0">
                <a:solidFill>
                  <a:schemeClr val="tx1"/>
                </a:solidFill>
                <a:latin typeface="+mn-lt"/>
              </a:rPr>
              <a:t>Entry Read-Only</a:t>
            </a:r>
          </a:p>
          <a:p>
            <a:r>
              <a:rPr lang="en-US" sz="1020" dirty="0" err="1">
                <a:solidFill>
                  <a:schemeClr val="tx1"/>
                </a:solidFill>
                <a:latin typeface="+mn-lt"/>
              </a:rPr>
              <a:t>ImageButton</a:t>
            </a:r>
            <a:endParaRPr lang="en-US" sz="1020" dirty="0">
              <a:solidFill>
                <a:schemeClr val="tx1"/>
              </a:solidFill>
              <a:latin typeface="+mn-lt"/>
            </a:endParaRPr>
          </a:p>
          <a:p>
            <a:r>
              <a:rPr lang="en-US" sz="1020" dirty="0">
                <a:solidFill>
                  <a:schemeClr val="tx1"/>
                </a:solidFill>
                <a:latin typeface="+mn-lt"/>
              </a:rPr>
              <a:t>GIF Support</a:t>
            </a:r>
          </a:p>
          <a:p>
            <a:r>
              <a:rPr lang="en-US" sz="1020" dirty="0">
                <a:solidFill>
                  <a:schemeClr val="tx1"/>
                </a:solidFill>
                <a:latin typeface="+mn-lt"/>
              </a:rPr>
              <a:t>Button and Label Parity</a:t>
            </a:r>
          </a:p>
          <a:p>
            <a:r>
              <a:rPr lang="en-US" sz="1020" dirty="0" err="1">
                <a:solidFill>
                  <a:schemeClr val="tx1"/>
                </a:solidFill>
                <a:latin typeface="+mn-lt"/>
              </a:rPr>
              <a:t>PinsSource</a:t>
            </a:r>
            <a:r>
              <a:rPr lang="en-US" sz="1020" dirty="0">
                <a:solidFill>
                  <a:schemeClr val="tx1"/>
                </a:solidFill>
                <a:latin typeface="+mn-lt"/>
              </a:rPr>
              <a:t> on </a:t>
            </a:r>
            <a:r>
              <a:rPr lang="en-US" sz="1020" dirty="0" err="1">
                <a:solidFill>
                  <a:schemeClr val="tx1"/>
                </a:solidFill>
                <a:latin typeface="+mn-lt"/>
              </a:rPr>
              <a:t>Forms.Map</a:t>
            </a:r>
            <a:endParaRPr lang="en-US" sz="1020" dirty="0">
              <a:solidFill>
                <a:schemeClr val="tx1"/>
              </a:solidFill>
              <a:latin typeface="+mn-lt"/>
            </a:endParaRPr>
          </a:p>
          <a:p>
            <a:r>
              <a:rPr lang="en-US" sz="1020" dirty="0">
                <a:solidFill>
                  <a:schemeClr val="tx1"/>
                </a:solidFill>
                <a:latin typeface="+mn-lt"/>
              </a:rPr>
              <a:t>WebView Zoom Controls (Android)</a:t>
            </a:r>
          </a:p>
          <a:p>
            <a:endParaRPr lang="en-US" sz="1020" dirty="0">
              <a:solidFill>
                <a:schemeClr val="tx1"/>
              </a:solidFill>
              <a:latin typeface="+mn-lt"/>
            </a:endParaRPr>
          </a:p>
        </p:txBody>
      </p:sp>
      <p:sp>
        <p:nvSpPr>
          <p:cNvPr id="6" name="Text Placeholder 3">
            <a:extLst>
              <a:ext uri="{FF2B5EF4-FFF2-40B4-BE49-F238E27FC236}">
                <a16:creationId xmlns:a16="http://schemas.microsoft.com/office/drawing/2014/main" id="{039B16C8-D178-4737-8767-4FD5B5C784B9}"/>
              </a:ext>
            </a:extLst>
          </p:cNvPr>
          <p:cNvSpPr txBox="1">
            <a:spLocks/>
          </p:cNvSpPr>
          <p:nvPr/>
        </p:nvSpPr>
        <p:spPr>
          <a:xfrm>
            <a:off x="6830809" y="4025973"/>
            <a:ext cx="2740892" cy="2417058"/>
          </a:xfrm>
          <a:prstGeom prst="rect">
            <a:avLst/>
          </a:prstGeom>
        </p:spPr>
        <p:txBody>
          <a:bodyPr vert="horz" wrap="square" lIns="149217" tIns="93260" rIns="149217" bIns="93260" rtlCol="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50">
                      <a:schemeClr val="tx1"/>
                    </a:gs>
                    <a:gs pos="100000">
                      <a:schemeClr val="tx1"/>
                    </a:gs>
                  </a:gsLst>
                  <a:lin ang="5400000" scaled="0"/>
                </a:gradFill>
                <a:latin typeface="+mj-lt"/>
                <a:ea typeface="+mn-ea"/>
                <a:cs typeface="+mn-cs"/>
              </a:defRPr>
            </a:lvl1pPr>
            <a:lvl2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2pPr>
            <a:lvl3pPr marL="227209"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961" kern="1200" spc="0" baseline="0">
                <a:gradFill>
                  <a:gsLst>
                    <a:gs pos="1250">
                      <a:schemeClr val="tx1"/>
                    </a:gs>
                    <a:gs pos="100000">
                      <a:schemeClr val="tx1"/>
                    </a:gs>
                  </a:gsLst>
                  <a:lin ang="5400000" scaled="0"/>
                </a:gradFill>
                <a:latin typeface="+mn-lt"/>
                <a:ea typeface="+mn-ea"/>
                <a:cs typeface="+mn-cs"/>
              </a:defRPr>
            </a:lvl3pPr>
            <a:lvl4pPr marL="451306"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4pPr>
            <a:lvl5pPr marL="67229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1020" b="1" dirty="0">
                <a:solidFill>
                  <a:schemeClr val="tx1"/>
                </a:solidFill>
                <a:latin typeface="+mn-lt"/>
              </a:rPr>
              <a:t>Help Wanted</a:t>
            </a:r>
          </a:p>
          <a:p>
            <a:r>
              <a:rPr lang="en-US" sz="1020" dirty="0">
                <a:solidFill>
                  <a:schemeClr val="tx1"/>
                </a:solidFill>
                <a:latin typeface="+mn-lt"/>
              </a:rPr>
              <a:t>Rounded Corners</a:t>
            </a:r>
          </a:p>
          <a:p>
            <a:r>
              <a:rPr lang="en-US" sz="1020" dirty="0">
                <a:solidFill>
                  <a:schemeClr val="tx1"/>
                </a:solidFill>
                <a:latin typeface="+mn-lt"/>
              </a:rPr>
              <a:t>Rounded Image</a:t>
            </a:r>
          </a:p>
          <a:p>
            <a:r>
              <a:rPr lang="en-US" sz="1020" dirty="0" err="1">
                <a:solidFill>
                  <a:schemeClr val="tx1"/>
                </a:solidFill>
                <a:latin typeface="+mn-lt"/>
              </a:rPr>
              <a:t>ProgressBar.Height</a:t>
            </a:r>
            <a:endParaRPr lang="en-US" sz="1020" dirty="0">
              <a:solidFill>
                <a:schemeClr val="tx1"/>
              </a:solidFill>
              <a:latin typeface="+mn-lt"/>
            </a:endParaRPr>
          </a:p>
          <a:p>
            <a:r>
              <a:rPr lang="en-US" sz="1020" dirty="0" err="1">
                <a:solidFill>
                  <a:schemeClr val="tx1"/>
                </a:solidFill>
                <a:latin typeface="+mn-lt"/>
              </a:rPr>
              <a:t>InkWell</a:t>
            </a:r>
            <a:r>
              <a:rPr lang="en-US" sz="1020" dirty="0">
                <a:solidFill>
                  <a:schemeClr val="tx1"/>
                </a:solidFill>
                <a:latin typeface="+mn-lt"/>
              </a:rPr>
              <a:t> Ripple Effect</a:t>
            </a:r>
          </a:p>
          <a:p>
            <a:r>
              <a:rPr lang="en-US" sz="1020" dirty="0">
                <a:solidFill>
                  <a:schemeClr val="tx1"/>
                </a:solidFill>
                <a:latin typeface="+mn-lt"/>
              </a:rPr>
              <a:t>Size WebView to Content</a:t>
            </a:r>
          </a:p>
          <a:p>
            <a:r>
              <a:rPr lang="en-US" sz="1020" dirty="0">
                <a:solidFill>
                  <a:schemeClr val="tx1"/>
                </a:solidFill>
                <a:latin typeface="+mn-lt"/>
              </a:rPr>
              <a:t>Floating Action Button</a:t>
            </a:r>
          </a:p>
          <a:p>
            <a:r>
              <a:rPr lang="en-US" sz="1020" dirty="0">
                <a:solidFill>
                  <a:schemeClr val="tx1"/>
                </a:solidFill>
                <a:latin typeface="+mn-lt"/>
              </a:rPr>
              <a:t>Android Theme Capitalization override</a:t>
            </a:r>
          </a:p>
        </p:txBody>
      </p:sp>
      <p:sp>
        <p:nvSpPr>
          <p:cNvPr id="7" name="TextBox 6">
            <a:extLst>
              <a:ext uri="{FF2B5EF4-FFF2-40B4-BE49-F238E27FC236}">
                <a16:creationId xmlns:a16="http://schemas.microsoft.com/office/drawing/2014/main" id="{F8B34B6A-C7EF-437A-BD83-DABAB11EB4A8}"/>
              </a:ext>
            </a:extLst>
          </p:cNvPr>
          <p:cNvSpPr txBox="1"/>
          <p:nvPr/>
        </p:nvSpPr>
        <p:spPr>
          <a:xfrm>
            <a:off x="8855951" y="433853"/>
            <a:ext cx="3376417" cy="640416"/>
          </a:xfrm>
          <a:prstGeom prst="rect">
            <a:avLst/>
          </a:prstGeom>
          <a:noFill/>
        </p:spPr>
        <p:txBody>
          <a:bodyPr wrap="none" lIns="186521" tIns="149217" rIns="186521" bIns="149217" rtlCol="0">
            <a:spAutoFit/>
          </a:bodyPr>
          <a:lstStyle/>
          <a:p>
            <a:pPr>
              <a:lnSpc>
                <a:spcPct val="90000"/>
              </a:lnSpc>
              <a:spcAft>
                <a:spcPts val="612"/>
              </a:spcAft>
            </a:pPr>
            <a:r>
              <a:rPr lang="en-US" sz="2448" dirty="0">
                <a:hlinkClick r:id="rId2"/>
              </a:rPr>
              <a:t>http://bit.ly/forms-100</a:t>
            </a:r>
            <a:endParaRPr lang="en-US" sz="2448" dirty="0"/>
          </a:p>
        </p:txBody>
      </p:sp>
    </p:spTree>
    <p:extLst>
      <p:ext uri="{BB962C8B-B14F-4D97-AF65-F5344CB8AC3E}">
        <p14:creationId xmlns:p14="http://schemas.microsoft.com/office/powerpoint/2010/main" val="292355585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38">
            <a:extLst>
              <a:ext uri="{FF2B5EF4-FFF2-40B4-BE49-F238E27FC236}">
                <a16:creationId xmlns:a16="http://schemas.microsoft.com/office/drawing/2014/main" id="{37B9EE9D-41B9-B246-AD43-3D53B6813676}"/>
              </a:ext>
            </a:extLst>
          </p:cNvPr>
          <p:cNvSpPr>
            <a:spLocks noGrp="1"/>
          </p:cNvSpPr>
          <p:nvPr>
            <p:ph type="title"/>
          </p:nvPr>
        </p:nvSpPr>
        <p:spPr>
          <a:xfrm>
            <a:off x="600855" y="466301"/>
            <a:ext cx="11237870" cy="878930"/>
          </a:xfrm>
        </p:spPr>
        <p:txBody>
          <a:bodyPr>
            <a:normAutofit fontScale="90000"/>
          </a:bodyPr>
          <a:lstStyle/>
          <a:p>
            <a:r>
              <a:rPr lang="en-US" dirty="0"/>
              <a:t>Xamarin Essentials</a:t>
            </a:r>
            <a:br>
              <a:rPr lang="en-US" dirty="0"/>
            </a:br>
            <a:r>
              <a:rPr lang="en-US" sz="2040" dirty="0"/>
              <a:t>A kit of essential cross platform APIs for your mobile apps – Native Android, Native iOS or Forms</a:t>
            </a:r>
            <a:endParaRPr lang="en-US" dirty="0"/>
          </a:p>
        </p:txBody>
      </p:sp>
      <p:grpSp>
        <p:nvGrpSpPr>
          <p:cNvPr id="43" name="Group 42">
            <a:extLst>
              <a:ext uri="{FF2B5EF4-FFF2-40B4-BE49-F238E27FC236}">
                <a16:creationId xmlns:a16="http://schemas.microsoft.com/office/drawing/2014/main" id="{27F030B4-5CE3-2046-AB7C-7428AF13AD6B}"/>
              </a:ext>
            </a:extLst>
          </p:cNvPr>
          <p:cNvGrpSpPr/>
          <p:nvPr/>
        </p:nvGrpSpPr>
        <p:grpSpPr>
          <a:xfrm>
            <a:off x="4069830" y="1774317"/>
            <a:ext cx="3503926" cy="525142"/>
            <a:chOff x="1125407" y="4176479"/>
            <a:chExt cx="9481982" cy="1421090"/>
          </a:xfrm>
          <a:noFill/>
        </p:grpSpPr>
        <p:pic>
          <p:nvPicPr>
            <p:cNvPr id="44" name="Picture 43" descr="Icon_A.pdf">
              <a:extLst>
                <a:ext uri="{FF2B5EF4-FFF2-40B4-BE49-F238E27FC236}">
                  <a16:creationId xmlns:a16="http://schemas.microsoft.com/office/drawing/2014/main" id="{3F272A1C-7FCE-6F46-9BBA-B79DC9E2CA48}"/>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25407" y="4176480"/>
              <a:ext cx="1061431" cy="1421089"/>
            </a:xfrm>
            <a:prstGeom prst="rect">
              <a:avLst/>
            </a:prstGeom>
            <a:grpFill/>
          </p:spPr>
        </p:pic>
        <p:pic>
          <p:nvPicPr>
            <p:cNvPr id="45" name="Picture 44">
              <a:extLst>
                <a:ext uri="{FF2B5EF4-FFF2-40B4-BE49-F238E27FC236}">
                  <a16:creationId xmlns:a16="http://schemas.microsoft.com/office/drawing/2014/main" id="{0B787B55-413A-8D47-96B9-CCCF64350178}"/>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737039" y="4305705"/>
              <a:ext cx="1207292" cy="1080559"/>
            </a:xfrm>
            <a:prstGeom prst="rect">
              <a:avLst/>
            </a:prstGeom>
            <a:grpFill/>
          </p:spPr>
        </p:pic>
        <p:pic>
          <p:nvPicPr>
            <p:cNvPr id="46" name="Picture 45">
              <a:extLst>
                <a:ext uri="{FF2B5EF4-FFF2-40B4-BE49-F238E27FC236}">
                  <a16:creationId xmlns:a16="http://schemas.microsoft.com/office/drawing/2014/main" id="{B6C9C6F8-7EC3-FE4A-A9A8-014D4EDD91C8}"/>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494532" y="4305705"/>
              <a:ext cx="1206330" cy="1191619"/>
            </a:xfrm>
            <a:prstGeom prst="rect">
              <a:avLst/>
            </a:prstGeom>
            <a:grpFill/>
          </p:spPr>
        </p:pic>
        <p:pic>
          <p:nvPicPr>
            <p:cNvPr id="47" name="Picture 46">
              <a:extLst>
                <a:ext uri="{FF2B5EF4-FFF2-40B4-BE49-F238E27FC236}">
                  <a16:creationId xmlns:a16="http://schemas.microsoft.com/office/drawing/2014/main" id="{73C2F57B-BF45-FD40-8187-2EA0E8C9A7EA}"/>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6251063" y="4176480"/>
              <a:ext cx="1137969" cy="1375388"/>
            </a:xfrm>
            <a:prstGeom prst="rect">
              <a:avLst/>
            </a:prstGeom>
            <a:grpFill/>
          </p:spPr>
        </p:pic>
        <p:pic>
          <p:nvPicPr>
            <p:cNvPr id="48" name="Picture 47">
              <a:extLst>
                <a:ext uri="{FF2B5EF4-FFF2-40B4-BE49-F238E27FC236}">
                  <a16:creationId xmlns:a16="http://schemas.microsoft.com/office/drawing/2014/main" id="{53BF4D5B-7CD5-014E-B953-8343D0AB6BC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583500" y="4176479"/>
              <a:ext cx="1023889" cy="1421089"/>
            </a:xfrm>
            <a:prstGeom prst="rect">
              <a:avLst/>
            </a:prstGeom>
            <a:grpFill/>
          </p:spPr>
        </p:pic>
        <p:pic>
          <p:nvPicPr>
            <p:cNvPr id="49" name="Picture 48">
              <a:extLst>
                <a:ext uri="{FF2B5EF4-FFF2-40B4-BE49-F238E27FC236}">
                  <a16:creationId xmlns:a16="http://schemas.microsoft.com/office/drawing/2014/main" id="{3661CA63-4A71-774B-ADDD-2A9D1072F47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939233" y="4416765"/>
              <a:ext cx="1094067" cy="1080559"/>
            </a:xfrm>
            <a:prstGeom prst="rect">
              <a:avLst/>
            </a:prstGeom>
            <a:grpFill/>
          </p:spPr>
        </p:pic>
      </p:grpSp>
      <p:sp>
        <p:nvSpPr>
          <p:cNvPr id="3" name="TextBox 2">
            <a:extLst>
              <a:ext uri="{FF2B5EF4-FFF2-40B4-BE49-F238E27FC236}">
                <a16:creationId xmlns:a16="http://schemas.microsoft.com/office/drawing/2014/main" id="{75D69306-1F4E-8F48-8081-01B5157D38DB}"/>
              </a:ext>
            </a:extLst>
          </p:cNvPr>
          <p:cNvSpPr txBox="1"/>
          <p:nvPr/>
        </p:nvSpPr>
        <p:spPr>
          <a:xfrm>
            <a:off x="600856" y="2563214"/>
            <a:ext cx="11237869" cy="4337791"/>
          </a:xfrm>
          <a:prstGeom prst="rect">
            <a:avLst/>
          </a:prstGeom>
          <a:noFill/>
        </p:spPr>
        <p:txBody>
          <a:bodyPr wrap="square" lIns="182880" tIns="146304" rIns="182880" bIns="146304" numCol="3" spcCol="360000" rtlCol="0">
            <a:spAutoFit/>
          </a:bodyPr>
          <a:lstStyle/>
          <a:p>
            <a:pPr>
              <a:lnSpc>
                <a:spcPct val="110000"/>
              </a:lnSpc>
            </a:pPr>
            <a:r>
              <a:rPr lang="en-US" sz="2400" dirty="0">
                <a:gradFill>
                  <a:gsLst>
                    <a:gs pos="2917">
                      <a:schemeClr val="tx1"/>
                    </a:gs>
                    <a:gs pos="30000">
                      <a:schemeClr val="tx1"/>
                    </a:gs>
                  </a:gsLst>
                  <a:lin ang="5400000" scaled="0"/>
                </a:gradFill>
              </a:rPr>
              <a:t>Accelerometer</a:t>
            </a:r>
          </a:p>
          <a:p>
            <a:pPr>
              <a:lnSpc>
                <a:spcPct val="110000"/>
              </a:lnSpc>
            </a:pPr>
            <a:r>
              <a:rPr lang="en-US" sz="2400" dirty="0">
                <a:gradFill>
                  <a:gsLst>
                    <a:gs pos="2917">
                      <a:schemeClr val="tx1"/>
                    </a:gs>
                    <a:gs pos="30000">
                      <a:schemeClr val="tx1"/>
                    </a:gs>
                  </a:gsLst>
                  <a:lin ang="5400000" scaled="0"/>
                </a:gradFill>
              </a:rPr>
              <a:t>App Information</a:t>
            </a:r>
          </a:p>
          <a:p>
            <a:pPr>
              <a:lnSpc>
                <a:spcPct val="110000"/>
              </a:lnSpc>
            </a:pPr>
            <a:r>
              <a:rPr lang="en-US" sz="2400" dirty="0">
                <a:gradFill>
                  <a:gsLst>
                    <a:gs pos="2917">
                      <a:schemeClr val="tx1"/>
                    </a:gs>
                    <a:gs pos="30000">
                      <a:schemeClr val="tx1"/>
                    </a:gs>
                  </a:gsLst>
                  <a:lin ang="5400000" scaled="0"/>
                </a:gradFill>
              </a:rPr>
              <a:t>Barometer</a:t>
            </a:r>
          </a:p>
          <a:p>
            <a:pPr>
              <a:lnSpc>
                <a:spcPct val="110000"/>
              </a:lnSpc>
            </a:pPr>
            <a:r>
              <a:rPr lang="en-US" sz="2400" dirty="0">
                <a:gradFill>
                  <a:gsLst>
                    <a:gs pos="2917">
                      <a:schemeClr val="tx1"/>
                    </a:gs>
                    <a:gs pos="30000">
                      <a:schemeClr val="tx1"/>
                    </a:gs>
                  </a:gsLst>
                  <a:lin ang="5400000" scaled="0"/>
                </a:gradFill>
              </a:rPr>
              <a:t>Battery State</a:t>
            </a:r>
          </a:p>
          <a:p>
            <a:pPr>
              <a:lnSpc>
                <a:spcPct val="110000"/>
              </a:lnSpc>
            </a:pPr>
            <a:r>
              <a:rPr lang="en-US" sz="2400" dirty="0">
                <a:gradFill>
                  <a:gsLst>
                    <a:gs pos="2917">
                      <a:schemeClr val="tx1"/>
                    </a:gs>
                    <a:gs pos="30000">
                      <a:schemeClr val="tx1"/>
                    </a:gs>
                  </a:gsLst>
                  <a:lin ang="5400000" scaled="0"/>
                </a:gradFill>
              </a:rPr>
              <a:t>Clipboard</a:t>
            </a:r>
          </a:p>
          <a:p>
            <a:pPr>
              <a:lnSpc>
                <a:spcPct val="110000"/>
              </a:lnSpc>
            </a:pPr>
            <a:r>
              <a:rPr lang="en-US" sz="2400" dirty="0">
                <a:gradFill>
                  <a:gsLst>
                    <a:gs pos="2917">
                      <a:schemeClr val="tx1"/>
                    </a:gs>
                    <a:gs pos="30000">
                      <a:schemeClr val="tx1"/>
                    </a:gs>
                  </a:gsLst>
                  <a:lin ang="5400000" scaled="0"/>
                </a:gradFill>
              </a:rPr>
              <a:t>Compass</a:t>
            </a:r>
          </a:p>
          <a:p>
            <a:pPr>
              <a:lnSpc>
                <a:spcPct val="110000"/>
              </a:lnSpc>
            </a:pPr>
            <a:r>
              <a:rPr lang="en-US" sz="2400" dirty="0">
                <a:gradFill>
                  <a:gsLst>
                    <a:gs pos="2917">
                      <a:schemeClr val="tx1"/>
                    </a:gs>
                    <a:gs pos="30000">
                      <a:schemeClr val="tx1"/>
                    </a:gs>
                  </a:gsLst>
                  <a:lin ang="5400000" scaled="0"/>
                </a:gradFill>
              </a:rPr>
              <a:t>Connectivity</a:t>
            </a:r>
          </a:p>
          <a:p>
            <a:pPr>
              <a:lnSpc>
                <a:spcPct val="110000"/>
              </a:lnSpc>
            </a:pPr>
            <a:r>
              <a:rPr lang="en-US" sz="2400" dirty="0">
                <a:gradFill>
                  <a:gsLst>
                    <a:gs pos="2917">
                      <a:schemeClr val="tx1"/>
                    </a:gs>
                    <a:gs pos="30000">
                      <a:schemeClr val="tx1"/>
                    </a:gs>
                  </a:gsLst>
                  <a:lin ang="5400000" scaled="0"/>
                </a:gradFill>
              </a:rPr>
              <a:t>Data Transfer</a:t>
            </a:r>
          </a:p>
          <a:p>
            <a:pPr>
              <a:lnSpc>
                <a:spcPct val="110000"/>
              </a:lnSpc>
            </a:pPr>
            <a:r>
              <a:rPr lang="en-US" sz="2400" dirty="0">
                <a:gradFill>
                  <a:gsLst>
                    <a:gs pos="2917">
                      <a:schemeClr val="tx1"/>
                    </a:gs>
                    <a:gs pos="30000">
                      <a:schemeClr val="tx1"/>
                    </a:gs>
                  </a:gsLst>
                  <a:lin ang="5400000" scaled="0"/>
                </a:gradFill>
              </a:rPr>
              <a:t>Device Information</a:t>
            </a:r>
          </a:p>
          <a:p>
            <a:pPr>
              <a:lnSpc>
                <a:spcPct val="110000"/>
              </a:lnSpc>
            </a:pPr>
            <a:endParaRPr lang="en-US" sz="2400" dirty="0">
              <a:gradFill>
                <a:gsLst>
                  <a:gs pos="2917">
                    <a:schemeClr val="tx1"/>
                  </a:gs>
                  <a:gs pos="30000">
                    <a:schemeClr val="tx1"/>
                  </a:gs>
                </a:gsLst>
                <a:lin ang="5400000" scaled="0"/>
              </a:gradFill>
            </a:endParaRPr>
          </a:p>
          <a:p>
            <a:pPr>
              <a:lnSpc>
                <a:spcPct val="110000"/>
              </a:lnSpc>
            </a:pPr>
            <a:r>
              <a:rPr lang="en-US" sz="2400" dirty="0">
                <a:gradFill>
                  <a:gsLst>
                    <a:gs pos="2917">
                      <a:schemeClr val="tx1"/>
                    </a:gs>
                    <a:gs pos="30000">
                      <a:schemeClr val="tx1"/>
                    </a:gs>
                  </a:gsLst>
                  <a:lin ang="5400000" scaled="0"/>
                </a:gradFill>
              </a:rPr>
              <a:t>Email</a:t>
            </a:r>
          </a:p>
          <a:p>
            <a:pPr>
              <a:lnSpc>
                <a:spcPct val="110000"/>
              </a:lnSpc>
            </a:pPr>
            <a:r>
              <a:rPr lang="en-US" sz="2400" dirty="0">
                <a:gradFill>
                  <a:gsLst>
                    <a:gs pos="2917">
                      <a:schemeClr val="tx1"/>
                    </a:gs>
                    <a:gs pos="30000">
                      <a:schemeClr val="tx1"/>
                    </a:gs>
                  </a:gsLst>
                  <a:lin ang="5400000" scaled="0"/>
                </a:gradFill>
              </a:rPr>
              <a:t>Geocoding</a:t>
            </a:r>
          </a:p>
          <a:p>
            <a:pPr>
              <a:lnSpc>
                <a:spcPct val="110000"/>
              </a:lnSpc>
            </a:pPr>
            <a:r>
              <a:rPr lang="en-US" sz="2400" dirty="0">
                <a:gradFill>
                  <a:gsLst>
                    <a:gs pos="2917">
                      <a:schemeClr val="tx1"/>
                    </a:gs>
                    <a:gs pos="30000">
                      <a:schemeClr val="tx1"/>
                    </a:gs>
                  </a:gsLst>
                  <a:lin ang="5400000" scaled="0"/>
                </a:gradFill>
              </a:rPr>
              <a:t>Geolocation</a:t>
            </a:r>
          </a:p>
          <a:p>
            <a:pPr>
              <a:lnSpc>
                <a:spcPct val="110000"/>
              </a:lnSpc>
            </a:pPr>
            <a:r>
              <a:rPr lang="en-US" sz="2400" dirty="0">
                <a:gradFill>
                  <a:gsLst>
                    <a:gs pos="2917">
                      <a:schemeClr val="tx1"/>
                    </a:gs>
                    <a:gs pos="30000">
                      <a:schemeClr val="tx1"/>
                    </a:gs>
                  </a:gsLst>
                  <a:lin ang="5400000" scaled="0"/>
                </a:gradFill>
              </a:rPr>
              <a:t>Gyroscope</a:t>
            </a:r>
          </a:p>
          <a:p>
            <a:pPr>
              <a:lnSpc>
                <a:spcPct val="110000"/>
              </a:lnSpc>
            </a:pPr>
            <a:r>
              <a:rPr lang="en-US" sz="2400" dirty="0" err="1">
                <a:gradFill>
                  <a:gsLst>
                    <a:gs pos="2917">
                      <a:schemeClr val="tx1"/>
                    </a:gs>
                    <a:gs pos="30000">
                      <a:schemeClr val="tx1"/>
                    </a:gs>
                  </a:gsLst>
                  <a:lin ang="5400000" scaled="0"/>
                </a:gradFill>
              </a:rPr>
              <a:t>Magnometer</a:t>
            </a:r>
            <a:endParaRPr lang="en-US" sz="2400" dirty="0">
              <a:gradFill>
                <a:gsLst>
                  <a:gs pos="2917">
                    <a:schemeClr val="tx1"/>
                  </a:gs>
                  <a:gs pos="30000">
                    <a:schemeClr val="tx1"/>
                  </a:gs>
                </a:gsLst>
                <a:lin ang="5400000" scaled="0"/>
              </a:gradFill>
            </a:endParaRPr>
          </a:p>
          <a:p>
            <a:pPr>
              <a:lnSpc>
                <a:spcPct val="110000"/>
              </a:lnSpc>
            </a:pPr>
            <a:r>
              <a:rPr lang="en-US" sz="2400" dirty="0">
                <a:gradFill>
                  <a:gsLst>
                    <a:gs pos="2917">
                      <a:schemeClr val="tx1"/>
                    </a:gs>
                    <a:gs pos="30000">
                      <a:schemeClr val="tx1"/>
                    </a:gs>
                  </a:gsLst>
                  <a:lin ang="5400000" scaled="0"/>
                </a:gradFill>
              </a:rPr>
              <a:t>Open Browser</a:t>
            </a:r>
          </a:p>
          <a:p>
            <a:pPr>
              <a:lnSpc>
                <a:spcPct val="110000"/>
              </a:lnSpc>
            </a:pPr>
            <a:r>
              <a:rPr lang="en-US" sz="2400" dirty="0">
                <a:gradFill>
                  <a:gsLst>
                    <a:gs pos="2917">
                      <a:schemeClr val="tx1"/>
                    </a:gs>
                    <a:gs pos="30000">
                      <a:schemeClr val="tx1"/>
                    </a:gs>
                  </a:gsLst>
                  <a:lin ang="5400000" scaled="0"/>
                </a:gradFill>
              </a:rPr>
              <a:t>Phone Dialer</a:t>
            </a:r>
          </a:p>
          <a:p>
            <a:pPr>
              <a:lnSpc>
                <a:spcPct val="110000"/>
              </a:lnSpc>
            </a:pPr>
            <a:r>
              <a:rPr lang="en-US" sz="2400" dirty="0">
                <a:gradFill>
                  <a:gsLst>
                    <a:gs pos="2917">
                      <a:schemeClr val="tx1"/>
                    </a:gs>
                    <a:gs pos="30000">
                      <a:schemeClr val="tx1"/>
                    </a:gs>
                  </a:gsLst>
                  <a:lin ang="5400000" scaled="0"/>
                </a:gradFill>
              </a:rPr>
              <a:t>Preferences</a:t>
            </a:r>
          </a:p>
          <a:p>
            <a:pPr>
              <a:lnSpc>
                <a:spcPct val="110000"/>
              </a:lnSpc>
            </a:pPr>
            <a:r>
              <a:rPr lang="en-US" sz="2400" dirty="0">
                <a:gradFill>
                  <a:gsLst>
                    <a:gs pos="2917">
                      <a:schemeClr val="tx1"/>
                    </a:gs>
                    <a:gs pos="30000">
                      <a:schemeClr val="tx1"/>
                    </a:gs>
                  </a:gsLst>
                  <a:lin ang="5400000" scaled="0"/>
                </a:gradFill>
              </a:rPr>
              <a:t>Screen Lock</a:t>
            </a:r>
          </a:p>
          <a:p>
            <a:pPr>
              <a:lnSpc>
                <a:spcPct val="110000"/>
              </a:lnSpc>
            </a:pPr>
            <a:endParaRPr lang="en-US" sz="2400" dirty="0">
              <a:gradFill>
                <a:gsLst>
                  <a:gs pos="2917">
                    <a:schemeClr val="tx1"/>
                  </a:gs>
                  <a:gs pos="30000">
                    <a:schemeClr val="tx1"/>
                  </a:gs>
                </a:gsLst>
                <a:lin ang="5400000" scaled="0"/>
              </a:gradFill>
            </a:endParaRPr>
          </a:p>
          <a:p>
            <a:pPr>
              <a:lnSpc>
                <a:spcPct val="110000"/>
              </a:lnSpc>
            </a:pPr>
            <a:r>
              <a:rPr lang="en-US" sz="2400" dirty="0">
                <a:gradFill>
                  <a:gsLst>
                    <a:gs pos="2917">
                      <a:schemeClr val="tx1"/>
                    </a:gs>
                    <a:gs pos="30000">
                      <a:schemeClr val="tx1"/>
                    </a:gs>
                  </a:gsLst>
                  <a:lin ang="5400000" scaled="0"/>
                </a:gradFill>
              </a:rPr>
              <a:t>Secure Storage</a:t>
            </a:r>
          </a:p>
          <a:p>
            <a:pPr>
              <a:lnSpc>
                <a:spcPct val="110000"/>
              </a:lnSpc>
            </a:pPr>
            <a:r>
              <a:rPr lang="en-US" sz="2400" dirty="0">
                <a:gradFill>
                  <a:gsLst>
                    <a:gs pos="2917">
                      <a:schemeClr val="tx1"/>
                    </a:gs>
                    <a:gs pos="30000">
                      <a:schemeClr val="tx1"/>
                    </a:gs>
                  </a:gsLst>
                  <a:lin ang="5400000" scaled="0"/>
                </a:gradFill>
              </a:rPr>
              <a:t>Shake Detection</a:t>
            </a:r>
          </a:p>
          <a:p>
            <a:pPr>
              <a:lnSpc>
                <a:spcPct val="110000"/>
              </a:lnSpc>
            </a:pPr>
            <a:r>
              <a:rPr lang="en-US" sz="2400" dirty="0">
                <a:gradFill>
                  <a:gsLst>
                    <a:gs pos="2917">
                      <a:schemeClr val="tx1"/>
                    </a:gs>
                    <a:gs pos="30000">
                      <a:schemeClr val="tx1"/>
                    </a:gs>
                  </a:gsLst>
                  <a:lin ang="5400000" scaled="0"/>
                </a:gradFill>
              </a:rPr>
              <a:t>SMS</a:t>
            </a:r>
          </a:p>
          <a:p>
            <a:pPr>
              <a:lnSpc>
                <a:spcPct val="110000"/>
              </a:lnSpc>
            </a:pPr>
            <a:r>
              <a:rPr lang="en-US" sz="2400" dirty="0">
                <a:gradFill>
                  <a:gsLst>
                    <a:gs pos="2917">
                      <a:schemeClr val="tx1"/>
                    </a:gs>
                    <a:gs pos="30000">
                      <a:schemeClr val="tx1"/>
                    </a:gs>
                  </a:gsLst>
                  <a:lin ang="5400000" scaled="0"/>
                </a:gradFill>
              </a:rPr>
              <a:t>Text to Speech</a:t>
            </a:r>
          </a:p>
          <a:p>
            <a:pPr>
              <a:lnSpc>
                <a:spcPct val="110000"/>
              </a:lnSpc>
            </a:pPr>
            <a:r>
              <a:rPr lang="en-US" sz="2400" dirty="0">
                <a:gradFill>
                  <a:gsLst>
                    <a:gs pos="2917">
                      <a:schemeClr val="tx1"/>
                    </a:gs>
                    <a:gs pos="30000">
                      <a:schemeClr val="tx1"/>
                    </a:gs>
                  </a:gsLst>
                  <a:lin ang="5400000" scaled="0"/>
                </a:gradFill>
              </a:rPr>
              <a:t>Version Tracking</a:t>
            </a:r>
          </a:p>
          <a:p>
            <a:pPr>
              <a:lnSpc>
                <a:spcPct val="110000"/>
              </a:lnSpc>
            </a:pPr>
            <a:r>
              <a:rPr lang="en-US" sz="2400" dirty="0">
                <a:gradFill>
                  <a:gsLst>
                    <a:gs pos="2917">
                      <a:schemeClr val="tx1"/>
                    </a:gs>
                    <a:gs pos="30000">
                      <a:schemeClr val="tx1"/>
                    </a:gs>
                  </a:gsLst>
                  <a:lin ang="5400000" scaled="0"/>
                </a:gradFill>
              </a:rPr>
              <a:t>Vibrate</a:t>
            </a:r>
          </a:p>
          <a:p>
            <a:pPr>
              <a:lnSpc>
                <a:spcPct val="110000"/>
              </a:lnSpc>
            </a:pPr>
            <a:r>
              <a:rPr lang="en-US" sz="2400" dirty="0">
                <a:gradFill>
                  <a:gsLst>
                    <a:gs pos="2917">
                      <a:schemeClr val="tx1"/>
                    </a:gs>
                    <a:gs pos="30000">
                      <a:schemeClr val="tx1"/>
                    </a:gs>
                  </a:gsLst>
                  <a:lin ang="5400000" scaled="0"/>
                </a:gradFill>
              </a:rPr>
              <a:t>Much, much more!</a:t>
            </a:r>
          </a:p>
          <a:p>
            <a:pPr>
              <a:lnSpc>
                <a:spcPct val="110000"/>
              </a:lnSpc>
            </a:pPr>
            <a:endParaRPr lang="en-US" sz="2400" dirty="0">
              <a:gradFill>
                <a:gsLst>
                  <a:gs pos="2917">
                    <a:schemeClr val="tx1"/>
                  </a:gs>
                  <a:gs pos="30000">
                    <a:schemeClr val="tx1"/>
                  </a:gs>
                </a:gsLst>
                <a:lin ang="5400000" scaled="0"/>
              </a:gradFill>
            </a:endParaRPr>
          </a:p>
          <a:p>
            <a:pPr>
              <a:lnSpc>
                <a:spcPct val="110000"/>
              </a:lnSpc>
            </a:pPr>
            <a:endParaRPr lang="en-US" sz="2400" dirty="0">
              <a:gradFill>
                <a:gsLst>
                  <a:gs pos="2917">
                    <a:schemeClr val="tx1"/>
                  </a:gs>
                  <a:gs pos="30000">
                    <a:schemeClr val="tx1"/>
                  </a:gs>
                </a:gsLst>
                <a:lin ang="5400000" scaled="0"/>
              </a:gradFill>
            </a:endParaRPr>
          </a:p>
          <a:p>
            <a:pPr>
              <a:lnSpc>
                <a:spcPct val="110000"/>
              </a:lnSpc>
            </a:pPr>
            <a:endParaRPr lang="en-US" sz="2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20140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Xamarin.Forms</a:t>
            </a:r>
            <a:r>
              <a:rPr lang="en-US" dirty="0"/>
              <a:t> Shell</a:t>
            </a:r>
          </a:p>
        </p:txBody>
      </p:sp>
      <p:sp>
        <p:nvSpPr>
          <p:cNvPr id="4" name="Text Placeholder 1">
            <a:extLst>
              <a:ext uri="{FF2B5EF4-FFF2-40B4-BE49-F238E27FC236}">
                <a16:creationId xmlns:a16="http://schemas.microsoft.com/office/drawing/2014/main" id="{E8FA0A64-A3E1-4A77-8313-EC65A416AC86}"/>
              </a:ext>
            </a:extLst>
          </p:cNvPr>
          <p:cNvSpPr txBox="1">
            <a:spLocks/>
          </p:cNvSpPr>
          <p:nvPr/>
        </p:nvSpPr>
        <p:spPr>
          <a:xfrm>
            <a:off x="275483" y="1518741"/>
            <a:ext cx="11587526" cy="2867991"/>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599">
              <a:cs typeface="Segoe UI Light"/>
            </a:endParaRPr>
          </a:p>
          <a:p>
            <a:pPr marL="0" indent="0">
              <a:buNone/>
            </a:pPr>
            <a:endParaRPr lang="en-US" sz="3599">
              <a:cs typeface="Segoe UI Light"/>
            </a:endParaRPr>
          </a:p>
          <a:p>
            <a:pPr marL="0" indent="0">
              <a:buNone/>
            </a:pPr>
            <a:endParaRPr lang="en-US" sz="3599">
              <a:cs typeface="Segoe UI Light"/>
            </a:endParaRPr>
          </a:p>
          <a:p>
            <a:pPr marL="0" indent="0">
              <a:buNone/>
            </a:pPr>
            <a:endParaRPr lang="en-US" sz="1800" i="1"/>
          </a:p>
          <a:p>
            <a:pPr marL="0" indent="0">
              <a:buNone/>
            </a:pPr>
            <a:endParaRPr lang="en-US" sz="3599">
              <a:cs typeface="Segoe UI Light"/>
            </a:endParaRPr>
          </a:p>
        </p:txBody>
      </p:sp>
      <p:pic>
        <p:nvPicPr>
          <p:cNvPr id="5" name="XamarinFormsShellTour">
            <a:hlinkClick r:id="" action="ppaction://media"/>
            <a:extLst>
              <a:ext uri="{FF2B5EF4-FFF2-40B4-BE49-F238E27FC236}">
                <a16:creationId xmlns:a16="http://schemas.microsoft.com/office/drawing/2014/main" id="{084C921D-6035-4342-980D-3A5EE61A5BD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5483" y="1212849"/>
            <a:ext cx="2878049" cy="5583744"/>
          </a:xfrm>
          <a:prstGeom prst="rect">
            <a:avLst/>
          </a:prstGeom>
        </p:spPr>
      </p:pic>
      <p:sp>
        <p:nvSpPr>
          <p:cNvPr id="7" name="Content Placeholder 2">
            <a:extLst>
              <a:ext uri="{FF2B5EF4-FFF2-40B4-BE49-F238E27FC236}">
                <a16:creationId xmlns:a16="http://schemas.microsoft.com/office/drawing/2014/main" id="{D911A54D-7131-864E-AFF8-790EC2A9E568}"/>
              </a:ext>
            </a:extLst>
          </p:cNvPr>
          <p:cNvSpPr txBox="1">
            <a:spLocks/>
          </p:cNvSpPr>
          <p:nvPr/>
        </p:nvSpPr>
        <p:spPr>
          <a:xfrm>
            <a:off x="3717163" y="1212848"/>
            <a:ext cx="8718430" cy="6170613"/>
          </a:xfrm>
          <a:prstGeom prst="rect">
            <a:avLst/>
          </a:prstGeom>
        </p:spPr>
        <p:txBody>
          <a:bodyPr numCol="1">
            <a:norm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lang="en-US" sz="2448" dirty="0">
                <a:solidFill>
                  <a:schemeClr val="tx1"/>
                </a:solidFill>
                <a:latin typeface="Segoe UI Light" panose="020B0502040204020203" pitchFamily="34" charset="0"/>
                <a:cs typeface="Segoe UI Light" panose="020B0502040204020203" pitchFamily="34" charset="0"/>
              </a:rPr>
              <a:t>Simplicity! Shell sets up your navigation with platform defaults</a:t>
            </a:r>
          </a:p>
          <a:p>
            <a:pPr lvl="1"/>
            <a:r>
              <a:rPr lang="en-US" sz="1800" dirty="0">
                <a:solidFill>
                  <a:schemeClr val="tx1"/>
                </a:solidFill>
                <a:latin typeface="Segoe UI Light" panose="020B0502040204020203" pitchFamily="34" charset="0"/>
                <a:cs typeface="Segoe UI Light" panose="020B0502040204020203" pitchFamily="34" charset="0"/>
              </a:rPr>
              <a:t>Flyout Menu</a:t>
            </a:r>
          </a:p>
          <a:p>
            <a:pPr lvl="1"/>
            <a:r>
              <a:rPr lang="en-US" sz="1800" dirty="0">
                <a:solidFill>
                  <a:schemeClr val="tx1"/>
                </a:solidFill>
                <a:latin typeface="Segoe UI Light" panose="020B0502040204020203" pitchFamily="34" charset="0"/>
                <a:cs typeface="Segoe UI Light" panose="020B0502040204020203" pitchFamily="34" charset="0"/>
              </a:rPr>
              <a:t>Bottom Tabs</a:t>
            </a:r>
          </a:p>
          <a:p>
            <a:pPr lvl="1"/>
            <a:r>
              <a:rPr lang="en-US" sz="1800" dirty="0">
                <a:solidFill>
                  <a:schemeClr val="tx1"/>
                </a:solidFill>
                <a:latin typeface="Segoe UI Light" panose="020B0502040204020203" pitchFamily="34" charset="0"/>
                <a:cs typeface="Segoe UI Light" panose="020B0502040204020203" pitchFamily="34" charset="0"/>
              </a:rPr>
              <a:t>Top Tabs</a:t>
            </a:r>
          </a:p>
          <a:p>
            <a:r>
              <a:rPr lang="en-US" sz="2448" dirty="0">
                <a:solidFill>
                  <a:schemeClr val="tx1"/>
                </a:solidFill>
                <a:latin typeface="Segoe UI Light" panose="020B0502040204020203" pitchFamily="34" charset="0"/>
                <a:cs typeface="Segoe UI Light" panose="020B0502040204020203" pitchFamily="34" charset="0"/>
              </a:rPr>
              <a:t>Just add your </a:t>
            </a:r>
            <a:r>
              <a:rPr lang="en-US" sz="2448" dirty="0" err="1">
                <a:solidFill>
                  <a:schemeClr val="tx1"/>
                </a:solidFill>
                <a:latin typeface="Segoe UI Light" panose="020B0502040204020203" pitchFamily="34" charset="0"/>
                <a:cs typeface="Segoe UI Light" panose="020B0502040204020203" pitchFamily="34" charset="0"/>
              </a:rPr>
              <a:t>ContentPages</a:t>
            </a:r>
            <a:endParaRPr lang="en-US" sz="2448" dirty="0">
              <a:solidFill>
                <a:schemeClr val="tx1"/>
              </a:solidFill>
              <a:latin typeface="Segoe UI Light" panose="020B0502040204020203" pitchFamily="34" charset="0"/>
              <a:cs typeface="Segoe UI Light" panose="020B0502040204020203" pitchFamily="34" charset="0"/>
            </a:endParaRPr>
          </a:p>
          <a:p>
            <a:r>
              <a:rPr lang="en-US" sz="2448" dirty="0">
                <a:solidFill>
                  <a:schemeClr val="tx1"/>
                </a:solidFill>
                <a:latin typeface="Segoe UI Light" panose="020B0502040204020203" pitchFamily="34" charset="0"/>
                <a:cs typeface="Segoe UI Light" panose="020B0502040204020203" pitchFamily="34" charset="0"/>
              </a:rPr>
              <a:t>URL routed navigation, deep linking</a:t>
            </a:r>
          </a:p>
          <a:p>
            <a:r>
              <a:rPr lang="en-US" sz="2448" dirty="0">
                <a:solidFill>
                  <a:schemeClr val="tx1"/>
                </a:solidFill>
                <a:latin typeface="Segoe UI Light" panose="020B0502040204020203" pitchFamily="34" charset="0"/>
                <a:cs typeface="Segoe UI Light" panose="020B0502040204020203" pitchFamily="34" charset="0"/>
              </a:rPr>
              <a:t>Back navigation handling</a:t>
            </a:r>
          </a:p>
          <a:p>
            <a:r>
              <a:rPr lang="en-US" sz="2448" dirty="0">
                <a:solidFill>
                  <a:schemeClr val="tx1"/>
                </a:solidFill>
                <a:latin typeface="Segoe UI Light" panose="020B0502040204020203" pitchFamily="34" charset="0"/>
                <a:cs typeface="Segoe UI Light" panose="020B0502040204020203" pitchFamily="34" charset="0"/>
              </a:rPr>
              <a:t>Integrated Search handler</a:t>
            </a:r>
          </a:p>
          <a:p>
            <a:r>
              <a:rPr lang="en-US" sz="2448" dirty="0" err="1">
                <a:solidFill>
                  <a:schemeClr val="tx1"/>
                </a:solidFill>
                <a:latin typeface="Segoe UI Light" panose="020B0502040204020203" pitchFamily="34" charset="0"/>
                <a:cs typeface="Segoe UI Light" panose="020B0502040204020203" pitchFamily="34" charset="0"/>
              </a:rPr>
              <a:t>DataTemplates</a:t>
            </a:r>
            <a:endParaRPr lang="en-US" sz="2448" dirty="0">
              <a:solidFill>
                <a:schemeClr val="tx1"/>
              </a:solidFill>
              <a:latin typeface="Segoe UI Light" panose="020B0502040204020203" pitchFamily="34" charset="0"/>
              <a:cs typeface="Segoe UI Light" panose="020B0502040204020203" pitchFamily="34" charset="0"/>
            </a:endParaRPr>
          </a:p>
          <a:p>
            <a:r>
              <a:rPr lang="en-US" sz="2448" dirty="0">
                <a:solidFill>
                  <a:schemeClr val="tx1"/>
                </a:solidFill>
                <a:latin typeface="Segoe UI Light" panose="020B0502040204020203" pitchFamily="34" charset="0"/>
                <a:cs typeface="Segoe UI Light" panose="020B0502040204020203" pitchFamily="34" charset="0"/>
              </a:rPr>
              <a:t>Performance – Reduced Overdraw</a:t>
            </a:r>
          </a:p>
          <a:p>
            <a:r>
              <a:rPr lang="en-US" sz="2448" dirty="0">
                <a:solidFill>
                  <a:schemeClr val="tx1"/>
                </a:solidFill>
                <a:latin typeface="Segoe UI Light" panose="020B0502040204020203" pitchFamily="34" charset="0"/>
                <a:cs typeface="Segoe UI Light" panose="020B0502040204020203" pitchFamily="34" charset="0"/>
              </a:rPr>
              <a:t>Supports Android and iOS</a:t>
            </a:r>
          </a:p>
          <a:p>
            <a:r>
              <a:rPr lang="en-US" sz="2448" dirty="0">
                <a:solidFill>
                  <a:schemeClr val="tx1"/>
                </a:solidFill>
                <a:latin typeface="Segoe UI Light" panose="020B0502040204020203" pitchFamily="34" charset="0"/>
                <a:cs typeface="Segoe UI Light" panose="020B0502040204020203" pitchFamily="34" charset="0"/>
              </a:rPr>
              <a:t>Supports Visual to achieve consistent UI across Android &amp; iOS</a:t>
            </a:r>
          </a:p>
        </p:txBody>
      </p:sp>
    </p:spTree>
    <p:extLst>
      <p:ext uri="{BB962C8B-B14F-4D97-AF65-F5344CB8AC3E}">
        <p14:creationId xmlns:p14="http://schemas.microsoft.com/office/powerpoint/2010/main" val="367310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Shell Types</a:t>
            </a:r>
          </a:p>
        </p:txBody>
      </p:sp>
      <p:sp>
        <p:nvSpPr>
          <p:cNvPr id="2" name="Text Placeholder 1">
            <a:extLst>
              <a:ext uri="{FF2B5EF4-FFF2-40B4-BE49-F238E27FC236}">
                <a16:creationId xmlns:a16="http://schemas.microsoft.com/office/drawing/2014/main" id="{94884379-E4B4-6E43-8159-1697FF80DD71}"/>
              </a:ext>
            </a:extLst>
          </p:cNvPr>
          <p:cNvSpPr>
            <a:spLocks noGrp="1"/>
          </p:cNvSpPr>
          <p:nvPr>
            <p:ph type="body" sz="quarter" idx="10"/>
          </p:nvPr>
        </p:nvSpPr>
        <p:spPr>
          <a:xfrm>
            <a:off x="274702" y="1211287"/>
            <a:ext cx="11888787" cy="3102388"/>
          </a:xfrm>
        </p:spPr>
        <p:txBody>
          <a:bodyPr/>
          <a:lstStyle/>
          <a:p>
            <a:r>
              <a:rPr lang="en-US" dirty="0"/>
              <a:t>3 Levels of Content</a:t>
            </a:r>
          </a:p>
          <a:p>
            <a:pPr lvl="1"/>
            <a:r>
              <a:rPr lang="en-US" dirty="0" err="1"/>
              <a:t>ShellItem</a:t>
            </a:r>
            <a:r>
              <a:rPr lang="en-US" dirty="0"/>
              <a:t> &gt; </a:t>
            </a:r>
            <a:r>
              <a:rPr lang="en-US" dirty="0" err="1"/>
              <a:t>ShellSection</a:t>
            </a:r>
            <a:r>
              <a:rPr lang="en-US" dirty="0"/>
              <a:t> &gt; </a:t>
            </a:r>
            <a:r>
              <a:rPr lang="en-US" dirty="0" err="1"/>
              <a:t>ShellContent</a:t>
            </a:r>
            <a:endParaRPr lang="en-US" dirty="0"/>
          </a:p>
          <a:p>
            <a:r>
              <a:rPr lang="en-US" dirty="0"/>
              <a:t>Default as Flyout Menu &gt; Bottom Tabs &gt; Top Tabs</a:t>
            </a:r>
          </a:p>
          <a:p>
            <a:pPr lvl="1"/>
            <a:r>
              <a:rPr lang="en-US" dirty="0"/>
              <a:t>Because these are the existing UI patterns on Android and iOS</a:t>
            </a:r>
          </a:p>
          <a:p>
            <a:pPr lvl="1"/>
            <a:r>
              <a:rPr lang="en-US" dirty="0"/>
              <a:t>Shell would render differently on other platforms where these are not the preferred patterns</a:t>
            </a:r>
          </a:p>
        </p:txBody>
      </p:sp>
      <p:sp>
        <p:nvSpPr>
          <p:cNvPr id="4" name="Text Placeholder 1">
            <a:extLst>
              <a:ext uri="{FF2B5EF4-FFF2-40B4-BE49-F238E27FC236}">
                <a16:creationId xmlns:a16="http://schemas.microsoft.com/office/drawing/2014/main" id="{E8FA0A64-A3E1-4A77-8313-EC65A416AC86}"/>
              </a:ext>
            </a:extLst>
          </p:cNvPr>
          <p:cNvSpPr txBox="1">
            <a:spLocks/>
          </p:cNvSpPr>
          <p:nvPr/>
        </p:nvSpPr>
        <p:spPr>
          <a:xfrm>
            <a:off x="275483" y="1518741"/>
            <a:ext cx="11587526" cy="2867991"/>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3599">
              <a:cs typeface="Segoe UI Light"/>
            </a:endParaRPr>
          </a:p>
          <a:p>
            <a:pPr marL="0" indent="0">
              <a:buNone/>
            </a:pPr>
            <a:endParaRPr lang="en-US" sz="3599">
              <a:cs typeface="Segoe UI Light"/>
            </a:endParaRPr>
          </a:p>
          <a:p>
            <a:pPr marL="0" indent="0">
              <a:buNone/>
            </a:pPr>
            <a:endParaRPr lang="en-US" sz="3599">
              <a:cs typeface="Segoe UI Light"/>
            </a:endParaRPr>
          </a:p>
          <a:p>
            <a:pPr marL="0" indent="0">
              <a:buNone/>
            </a:pPr>
            <a:endParaRPr lang="en-US" sz="1800" i="1"/>
          </a:p>
          <a:p>
            <a:pPr marL="0" indent="0">
              <a:buNone/>
            </a:pPr>
            <a:endParaRPr lang="en-US" sz="3599">
              <a:cs typeface="Segoe UI Light"/>
            </a:endParaRPr>
          </a:p>
        </p:txBody>
      </p:sp>
    </p:spTree>
    <p:extLst>
      <p:ext uri="{BB962C8B-B14F-4D97-AF65-F5344CB8AC3E}">
        <p14:creationId xmlns:p14="http://schemas.microsoft.com/office/powerpoint/2010/main" val="1370617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79A21E-B6CE-0646-BA20-8B2829B995A2}"/>
              </a:ext>
            </a:extLst>
          </p:cNvPr>
          <p:cNvSpPr>
            <a:spLocks noGrp="1"/>
          </p:cNvSpPr>
          <p:nvPr>
            <p:ph type="title"/>
          </p:nvPr>
        </p:nvSpPr>
        <p:spPr/>
        <p:txBody>
          <a:bodyPr/>
          <a:lstStyle/>
          <a:p>
            <a:r>
              <a:rPr lang="en-US" dirty="0"/>
              <a:t>Example Shell</a:t>
            </a:r>
          </a:p>
        </p:txBody>
      </p:sp>
      <p:sp>
        <p:nvSpPr>
          <p:cNvPr id="2" name="Text Placeholder 1">
            <a:extLst>
              <a:ext uri="{FF2B5EF4-FFF2-40B4-BE49-F238E27FC236}">
                <a16:creationId xmlns:a16="http://schemas.microsoft.com/office/drawing/2014/main" id="{B034E3F1-FC29-0D4B-BC3A-143C0E185A78}"/>
              </a:ext>
            </a:extLst>
          </p:cNvPr>
          <p:cNvSpPr>
            <a:spLocks noGrp="1"/>
          </p:cNvSpPr>
          <p:nvPr>
            <p:ph type="body" sz="quarter" idx="10"/>
          </p:nvPr>
        </p:nvSpPr>
        <p:spPr>
          <a:xfrm>
            <a:off x="274638" y="1221157"/>
            <a:ext cx="14770582" cy="5010602"/>
          </a:xfrm>
        </p:spPr>
        <p:txBody>
          <a:bodyPr wrap="none"/>
          <a:lstStyle/>
          <a:p>
            <a:r>
              <a:rPr lang="en-US" sz="1600" dirty="0"/>
              <a:t>&lt;Shell </a:t>
            </a:r>
            <a:r>
              <a:rPr lang="en-US" sz="1600" dirty="0" err="1"/>
              <a:t>xmlns</a:t>
            </a:r>
            <a:r>
              <a:rPr lang="en-US" sz="1600" dirty="0"/>
              <a:t>=…&gt;</a:t>
            </a:r>
          </a:p>
          <a:p>
            <a:r>
              <a:rPr lang="en-US" sz="1600" dirty="0"/>
              <a:t>    &lt;</a:t>
            </a:r>
            <a:r>
              <a:rPr lang="en-US" sz="1600" dirty="0" err="1"/>
              <a:t>Shell.Resources</a:t>
            </a:r>
            <a:r>
              <a:rPr lang="en-US" sz="1600" dirty="0"/>
              <a:t>&gt;</a:t>
            </a:r>
          </a:p>
          <a:p>
            <a:r>
              <a:rPr lang="en-US" sz="1600" dirty="0"/>
              <a:t>        &lt;</a:t>
            </a:r>
            <a:r>
              <a:rPr lang="en-US" sz="1600" dirty="0" err="1"/>
              <a:t>ResourceDictionary</a:t>
            </a:r>
            <a:r>
              <a:rPr lang="en-US" sz="1600" dirty="0"/>
              <a:t> Source="Styles/</a:t>
            </a:r>
            <a:r>
              <a:rPr lang="en-US" sz="1600" dirty="0" err="1"/>
              <a:t>Global.xaml</a:t>
            </a:r>
            <a:r>
              <a:rPr lang="en-US" sz="1600" dirty="0"/>
              <a:t>"/&gt;</a:t>
            </a:r>
          </a:p>
          <a:p>
            <a:r>
              <a:rPr lang="en-US" sz="1600" dirty="0"/>
              <a:t>    &lt;/</a:t>
            </a:r>
            <a:r>
              <a:rPr lang="en-US" sz="1600" dirty="0" err="1"/>
              <a:t>Shell.Resources</a:t>
            </a:r>
            <a:r>
              <a:rPr lang="en-US" sz="1600" dirty="0"/>
              <a:t>&gt;</a:t>
            </a:r>
          </a:p>
          <a:p>
            <a:endParaRPr lang="en-US" sz="1600" dirty="0"/>
          </a:p>
          <a:p>
            <a:r>
              <a:rPr lang="en-US" sz="1600" dirty="0"/>
              <a:t>    &lt;</a:t>
            </a:r>
            <a:r>
              <a:rPr lang="en-US" sz="1600" dirty="0" err="1"/>
              <a:t>ShellItem</a:t>
            </a:r>
            <a:r>
              <a:rPr lang="en-US" sz="1600" dirty="0"/>
              <a:t> Route="main" Title="Home"&gt;</a:t>
            </a:r>
          </a:p>
          <a:p>
            <a:r>
              <a:rPr lang="en-US" sz="1600" dirty="0"/>
              <a:t>        &lt;</a:t>
            </a:r>
            <a:r>
              <a:rPr lang="en-US" sz="1600" dirty="0" err="1"/>
              <a:t>ShellSection</a:t>
            </a:r>
            <a:r>
              <a:rPr lang="en-US" sz="1600" dirty="0"/>
              <a:t> Route="home" Title=“Home”&gt;</a:t>
            </a:r>
          </a:p>
          <a:p>
            <a:r>
              <a:rPr lang="en-US" sz="1600" dirty="0"/>
              <a:t>            &lt;</a:t>
            </a:r>
            <a:r>
              <a:rPr lang="en-US" sz="1600" dirty="0" err="1"/>
              <a:t>ShellContent</a:t>
            </a:r>
            <a:r>
              <a:rPr lang="en-US" sz="1600" dirty="0"/>
              <a:t> </a:t>
            </a:r>
            <a:r>
              <a:rPr lang="en-US" sz="1600" dirty="0" err="1"/>
              <a:t>ContentTemplate</a:t>
            </a:r>
            <a:r>
              <a:rPr lang="en-US" sz="1600" dirty="0"/>
              <a:t>="{</a:t>
            </a:r>
            <a:r>
              <a:rPr lang="en-US" sz="1600" dirty="0" err="1"/>
              <a:t>DataTemplate</a:t>
            </a:r>
            <a:r>
              <a:rPr lang="en-US" sz="1600" dirty="0"/>
              <a:t> </a:t>
            </a:r>
            <a:r>
              <a:rPr lang="en-US" sz="1600" dirty="0" err="1"/>
              <a:t>local:MainPage</a:t>
            </a:r>
            <a:r>
              <a:rPr lang="en-US" sz="1600" dirty="0"/>
              <a:t>}" /&gt;</a:t>
            </a:r>
          </a:p>
          <a:p>
            <a:r>
              <a:rPr lang="en-US" sz="1600" dirty="0"/>
              <a:t>        &lt;/</a:t>
            </a:r>
            <a:r>
              <a:rPr lang="en-US" sz="1600" dirty="0" err="1"/>
              <a:t>ShellSection</a:t>
            </a:r>
            <a:r>
              <a:rPr lang="en-US" sz="1600" dirty="0"/>
              <a:t>&gt;</a:t>
            </a:r>
          </a:p>
          <a:p>
            <a:r>
              <a:rPr lang="en-US" sz="1600" dirty="0"/>
              <a:t>        &lt;</a:t>
            </a:r>
            <a:r>
              <a:rPr lang="en-US" sz="1600" dirty="0" err="1"/>
              <a:t>ShellSection</a:t>
            </a:r>
            <a:r>
              <a:rPr lang="en-US" sz="1600" dirty="0"/>
              <a:t> Route="activity" Title="Activity"&gt;</a:t>
            </a:r>
          </a:p>
          <a:p>
            <a:r>
              <a:rPr lang="en-US" sz="1600" dirty="0"/>
              <a:t>            &lt;</a:t>
            </a:r>
            <a:r>
              <a:rPr lang="en-US" sz="1600" dirty="0" err="1"/>
              <a:t>ShellContent</a:t>
            </a:r>
            <a:r>
              <a:rPr lang="en-US" sz="1600" dirty="0"/>
              <a:t> Route="shared" Title="Shared" </a:t>
            </a:r>
            <a:r>
              <a:rPr lang="en-US" sz="1600" dirty="0" err="1"/>
              <a:t>ContentTemplate</a:t>
            </a:r>
            <a:r>
              <a:rPr lang="en-US" sz="1600" dirty="0"/>
              <a:t>="{</a:t>
            </a:r>
            <a:r>
              <a:rPr lang="en-US" sz="1600" dirty="0" err="1"/>
              <a:t>DataTemplate</a:t>
            </a:r>
            <a:r>
              <a:rPr lang="en-US" sz="1600" dirty="0"/>
              <a:t> </a:t>
            </a:r>
            <a:r>
              <a:rPr lang="en-US" sz="1600" dirty="0" err="1"/>
              <a:t>local:ActivityPage</a:t>
            </a:r>
            <a:r>
              <a:rPr lang="en-US" sz="1600" dirty="0"/>
              <a:t>}" /&gt;</a:t>
            </a:r>
          </a:p>
          <a:p>
            <a:r>
              <a:rPr lang="en-US" sz="1600" dirty="0"/>
              <a:t>            &lt;</a:t>
            </a:r>
            <a:r>
              <a:rPr lang="en-US" sz="1600" dirty="0" err="1"/>
              <a:t>ShellContent</a:t>
            </a:r>
            <a:r>
              <a:rPr lang="en-US" sz="1600" dirty="0"/>
              <a:t> Route="notifications" Title="Notifications" </a:t>
            </a:r>
            <a:r>
              <a:rPr lang="en-US" sz="1600" dirty="0" err="1"/>
              <a:t>ContentTemplate</a:t>
            </a:r>
            <a:r>
              <a:rPr lang="en-US" sz="1600" dirty="0"/>
              <a:t>="{</a:t>
            </a:r>
            <a:r>
              <a:rPr lang="en-US" sz="1600" dirty="0" err="1"/>
              <a:t>DataTemplate</a:t>
            </a:r>
            <a:r>
              <a:rPr lang="en-US" sz="1600" dirty="0"/>
              <a:t> </a:t>
            </a:r>
            <a:r>
              <a:rPr lang="en-US" sz="1600" dirty="0" err="1"/>
              <a:t>local:NotificationsPage</a:t>
            </a:r>
            <a:r>
              <a:rPr lang="en-US" sz="1600" dirty="0"/>
              <a:t>}" /&gt;</a:t>
            </a:r>
          </a:p>
          <a:p>
            <a:r>
              <a:rPr lang="en-US" sz="1600" dirty="0"/>
              <a:t>        &lt;/</a:t>
            </a:r>
            <a:r>
              <a:rPr lang="en-US" sz="1600" dirty="0" err="1"/>
              <a:t>ShellSection</a:t>
            </a:r>
            <a:r>
              <a:rPr lang="en-US" sz="1600" dirty="0"/>
              <a:t>&gt;</a:t>
            </a:r>
          </a:p>
          <a:p>
            <a:r>
              <a:rPr lang="en-US" sz="1600" dirty="0"/>
              <a:t>        &lt;</a:t>
            </a:r>
            <a:r>
              <a:rPr lang="en-US" sz="1600" dirty="0" err="1"/>
              <a:t>ShellSection</a:t>
            </a:r>
            <a:r>
              <a:rPr lang="en-US" sz="1600" dirty="0"/>
              <a:t> Route="updates" Title="Updates"&gt;</a:t>
            </a:r>
          </a:p>
          <a:p>
            <a:r>
              <a:rPr lang="en-US" sz="1600" dirty="0"/>
              <a:t>            &lt;</a:t>
            </a:r>
            <a:r>
              <a:rPr lang="en-US" sz="1600" dirty="0" err="1"/>
              <a:t>ShellContent</a:t>
            </a:r>
            <a:r>
              <a:rPr lang="en-US" sz="1600" dirty="0"/>
              <a:t> </a:t>
            </a:r>
            <a:r>
              <a:rPr lang="en-US" sz="1600" dirty="0" err="1"/>
              <a:t>ContentTemplate</a:t>
            </a:r>
            <a:r>
              <a:rPr lang="en-US" sz="1600" dirty="0"/>
              <a:t>="{</a:t>
            </a:r>
            <a:r>
              <a:rPr lang="en-US" sz="1600" dirty="0" err="1"/>
              <a:t>DataTemplate</a:t>
            </a:r>
            <a:r>
              <a:rPr lang="en-US" sz="1600" dirty="0"/>
              <a:t> </a:t>
            </a:r>
            <a:r>
              <a:rPr lang="en-US" sz="1600" dirty="0" err="1"/>
              <a:t>local:UpdatesPage</a:t>
            </a:r>
            <a:r>
              <a:rPr lang="en-US" sz="1600" dirty="0"/>
              <a:t>}" /&gt;</a:t>
            </a:r>
          </a:p>
          <a:p>
            <a:r>
              <a:rPr lang="en-US" sz="1600" dirty="0"/>
              <a:t>        &lt;/</a:t>
            </a:r>
            <a:r>
              <a:rPr lang="en-US" sz="1600" dirty="0" err="1"/>
              <a:t>ShellSection</a:t>
            </a:r>
            <a:r>
              <a:rPr lang="en-US" sz="1600" dirty="0"/>
              <a:t>&gt;</a:t>
            </a:r>
          </a:p>
          <a:p>
            <a:r>
              <a:rPr lang="en-US" sz="1600" dirty="0"/>
              <a:t>    &lt;/</a:t>
            </a:r>
            <a:r>
              <a:rPr lang="en-US" sz="1600" dirty="0" err="1"/>
              <a:t>ShellItem</a:t>
            </a:r>
            <a:r>
              <a:rPr lang="en-US" sz="1600" dirty="0"/>
              <a:t>&gt;</a:t>
            </a:r>
          </a:p>
          <a:p>
            <a:r>
              <a:rPr lang="en-US" sz="1600" dirty="0"/>
              <a:t>&lt;/Shell&gt;</a:t>
            </a:r>
          </a:p>
        </p:txBody>
      </p:sp>
    </p:spTree>
    <p:extLst>
      <p:ext uri="{BB962C8B-B14F-4D97-AF65-F5344CB8AC3E}">
        <p14:creationId xmlns:p14="http://schemas.microsoft.com/office/powerpoint/2010/main" val="274225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F79A21E-B6CE-0646-BA20-8B2829B995A2}"/>
              </a:ext>
            </a:extLst>
          </p:cNvPr>
          <p:cNvSpPr>
            <a:spLocks noGrp="1"/>
          </p:cNvSpPr>
          <p:nvPr>
            <p:ph type="title"/>
          </p:nvPr>
        </p:nvSpPr>
        <p:spPr/>
        <p:txBody>
          <a:bodyPr/>
          <a:lstStyle/>
          <a:p>
            <a:r>
              <a:rPr lang="en-US" dirty="0"/>
              <a:t>Level 1 – Flyout Menu Item</a:t>
            </a:r>
          </a:p>
        </p:txBody>
      </p:sp>
      <p:sp>
        <p:nvSpPr>
          <p:cNvPr id="3" name="Content Placeholder 2"/>
          <p:cNvSpPr>
            <a:spLocks noGrp="1"/>
          </p:cNvSpPr>
          <p:nvPr>
            <p:ph type="body" sz="quarter" idx="10"/>
          </p:nvPr>
        </p:nvSpPr>
        <p:spPr>
          <a:xfrm>
            <a:off x="274638" y="1221157"/>
            <a:ext cx="14770582" cy="5010602"/>
          </a:xfrm>
        </p:spPr>
        <p:txBody>
          <a:bodyPr wrap="none">
            <a:spAutoFit/>
          </a:bodyPr>
          <a:lstStyle/>
          <a:p>
            <a:pPr marL="0" indent="0">
              <a:buNone/>
            </a:pPr>
            <a:r>
              <a:rPr lang="en-US" sz="1600" dirty="0">
                <a:latin typeface="Consolas" panose="020B0609020204030204" pitchFamily="49" charset="0"/>
              </a:rPr>
              <a:t>&lt;Shell </a:t>
            </a:r>
            <a:r>
              <a:rPr lang="en-US" sz="1600" dirty="0" err="1">
                <a:latin typeface="Consolas" panose="020B0609020204030204" pitchFamily="49" charset="0"/>
              </a:rPr>
              <a:t>xmlns</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Shell.Resources</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ResourceDictionary</a:t>
            </a:r>
            <a:r>
              <a:rPr lang="en-US" sz="1600" dirty="0">
                <a:latin typeface="Consolas" panose="020B0609020204030204" pitchFamily="49" charset="0"/>
              </a:rPr>
              <a:t> Source="Styles/</a:t>
            </a:r>
            <a:r>
              <a:rPr lang="en-US" sz="1600" dirty="0" err="1">
                <a:latin typeface="Consolas" panose="020B0609020204030204" pitchFamily="49" charset="0"/>
              </a:rPr>
              <a:t>Global.xaml</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Shell.Resources</a:t>
            </a:r>
            <a:r>
              <a:rPr lang="en-US" sz="1600" dirty="0">
                <a:latin typeface="Consolas" panose="020B0609020204030204" pitchFamily="49" charset="0"/>
              </a:rPr>
              <a:t>&gt;</a:t>
            </a:r>
          </a:p>
          <a:p>
            <a:pPr marL="0" indent="0">
              <a:buNone/>
            </a:pPr>
            <a:endParaRPr lang="en-US" sz="1600" dirty="0">
              <a:latin typeface="Consolas" panose="020B0609020204030204" pitchFamily="49" charset="0"/>
            </a:endParaRPr>
          </a:p>
          <a:p>
            <a:pPr marL="0" indent="0">
              <a:buNone/>
            </a:pPr>
            <a:r>
              <a:rPr lang="en-US" sz="1600" dirty="0">
                <a:latin typeface="Consolas" panose="020B0609020204030204" pitchFamily="49" charset="0"/>
              </a:rPr>
              <a:t>    </a:t>
            </a:r>
            <a:r>
              <a:rPr lang="en-US" sz="1600" dirty="0">
                <a:highlight>
                  <a:srgbClr val="FFFF00"/>
                </a:highlight>
                <a:latin typeface="Consolas" panose="020B0609020204030204" pitchFamily="49" charset="0"/>
              </a:rPr>
              <a:t>&lt;</a:t>
            </a:r>
            <a:r>
              <a:rPr lang="en-US" sz="1600" dirty="0" err="1">
                <a:highlight>
                  <a:srgbClr val="FFFF00"/>
                </a:highlight>
                <a:latin typeface="Consolas" panose="020B0609020204030204" pitchFamily="49" charset="0"/>
              </a:rPr>
              <a:t>ShellItem</a:t>
            </a:r>
            <a:r>
              <a:rPr lang="en-US" sz="1600" dirty="0">
                <a:highlight>
                  <a:srgbClr val="FFFF00"/>
                </a:highlight>
                <a:latin typeface="Consolas" panose="020B0609020204030204" pitchFamily="49" charset="0"/>
              </a:rPr>
              <a:t> Route="main" Title="Home"&gt;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 Route="home" Title="Home"&gt;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ShellContent</a:t>
            </a:r>
            <a:r>
              <a:rPr lang="en-US" sz="1600" dirty="0">
                <a:latin typeface="Consolas" panose="020B0609020204030204" pitchFamily="49" charset="0"/>
              </a:rPr>
              <a:t> </a:t>
            </a:r>
            <a:r>
              <a:rPr lang="en-US" sz="1600" dirty="0" err="1">
                <a:latin typeface="Consolas" panose="020B0609020204030204" pitchFamily="49" charset="0"/>
              </a:rPr>
              <a:t>ContentTemplate</a:t>
            </a:r>
            <a:r>
              <a:rPr lang="en-US" sz="1600" dirty="0">
                <a:latin typeface="Consolas" panose="020B0609020204030204" pitchFamily="49" charset="0"/>
              </a:rPr>
              <a:t>="{</a:t>
            </a:r>
            <a:r>
              <a:rPr lang="en-US" sz="1600" dirty="0" err="1">
                <a:latin typeface="Consolas" panose="020B0609020204030204" pitchFamily="49" charset="0"/>
              </a:rPr>
              <a:t>DataTemplate</a:t>
            </a:r>
            <a:r>
              <a:rPr lang="en-US" sz="1600" dirty="0">
                <a:latin typeface="Consolas" panose="020B0609020204030204" pitchFamily="49" charset="0"/>
              </a:rPr>
              <a:t> </a:t>
            </a:r>
            <a:r>
              <a:rPr lang="en-US" sz="1600" dirty="0" err="1">
                <a:latin typeface="Consolas" panose="020B0609020204030204" pitchFamily="49" charset="0"/>
              </a:rPr>
              <a:t>local:MainPage</a:t>
            </a:r>
            <a:r>
              <a:rPr lang="en-US" sz="1600" dirty="0">
                <a:latin typeface="Consolas" panose="020B0609020204030204" pitchFamily="49" charset="0"/>
              </a:rPr>
              <a:t>}" /&gt;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 Route="activity" Title="Activity"&gt;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ShellContent</a:t>
            </a:r>
            <a:r>
              <a:rPr lang="en-US" sz="1600" dirty="0">
                <a:latin typeface="Consolas" panose="020B0609020204030204" pitchFamily="49" charset="0"/>
              </a:rPr>
              <a:t> Route="shared" Title="Shared" </a:t>
            </a:r>
            <a:r>
              <a:rPr lang="en-US" sz="1600" dirty="0" err="1">
                <a:latin typeface="Consolas" panose="020B0609020204030204" pitchFamily="49" charset="0"/>
              </a:rPr>
              <a:t>ContentTemplate</a:t>
            </a:r>
            <a:r>
              <a:rPr lang="en-US" sz="1600" dirty="0">
                <a:latin typeface="Consolas" panose="020B0609020204030204" pitchFamily="49" charset="0"/>
              </a:rPr>
              <a:t>="{</a:t>
            </a:r>
            <a:r>
              <a:rPr lang="en-US" sz="1600" dirty="0" err="1">
                <a:latin typeface="Consolas" panose="020B0609020204030204" pitchFamily="49" charset="0"/>
              </a:rPr>
              <a:t>DataTemplate</a:t>
            </a:r>
            <a:r>
              <a:rPr lang="en-US" sz="1600" dirty="0">
                <a:latin typeface="Consolas" panose="020B0609020204030204" pitchFamily="49" charset="0"/>
              </a:rPr>
              <a:t> </a:t>
            </a:r>
            <a:r>
              <a:rPr lang="en-US" sz="1600" dirty="0" err="1">
                <a:latin typeface="Consolas" panose="020B0609020204030204" pitchFamily="49" charset="0"/>
              </a:rPr>
              <a:t>local:ActivityPage</a:t>
            </a:r>
            <a:r>
              <a:rPr lang="en-US" sz="1600" dirty="0">
                <a:latin typeface="Consolas" panose="020B0609020204030204" pitchFamily="49" charset="0"/>
              </a:rPr>
              <a:t>}" /&gt;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ShellContent</a:t>
            </a:r>
            <a:r>
              <a:rPr lang="en-US" sz="1600" dirty="0">
                <a:latin typeface="Consolas" panose="020B0609020204030204" pitchFamily="49" charset="0"/>
              </a:rPr>
              <a:t> Route="notifications" Title="Notifications" </a:t>
            </a:r>
            <a:r>
              <a:rPr lang="en-US" sz="1600" dirty="0" err="1">
                <a:latin typeface="Consolas" panose="020B0609020204030204" pitchFamily="49" charset="0"/>
              </a:rPr>
              <a:t>ContentTemplate</a:t>
            </a:r>
            <a:r>
              <a:rPr lang="en-US" sz="1600" dirty="0">
                <a:latin typeface="Consolas" panose="020B0609020204030204" pitchFamily="49" charset="0"/>
              </a:rPr>
              <a:t>="{</a:t>
            </a:r>
            <a:r>
              <a:rPr lang="en-US" sz="1600" dirty="0" err="1">
                <a:latin typeface="Consolas" panose="020B0609020204030204" pitchFamily="49" charset="0"/>
              </a:rPr>
              <a:t>DataTemplate</a:t>
            </a:r>
            <a:r>
              <a:rPr lang="en-US" sz="1600" dirty="0">
                <a:latin typeface="Consolas" panose="020B0609020204030204" pitchFamily="49" charset="0"/>
              </a:rPr>
              <a:t> </a:t>
            </a:r>
            <a:r>
              <a:rPr lang="en-US" sz="1600" dirty="0" err="1">
                <a:latin typeface="Consolas" panose="020B0609020204030204" pitchFamily="49" charset="0"/>
              </a:rPr>
              <a:t>local:NotificationsPage</a:t>
            </a:r>
            <a:r>
              <a:rPr lang="en-US" sz="1600" dirty="0">
                <a:latin typeface="Consolas" panose="020B0609020204030204" pitchFamily="49" charset="0"/>
              </a:rPr>
              <a:t>}" /&gt;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 Route="updates" Title="Updates"&gt;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ShellContent</a:t>
            </a:r>
            <a:r>
              <a:rPr lang="en-US" sz="1600" dirty="0">
                <a:latin typeface="Consolas" panose="020B0609020204030204" pitchFamily="49" charset="0"/>
              </a:rPr>
              <a:t> </a:t>
            </a:r>
            <a:r>
              <a:rPr lang="en-US" sz="1600" dirty="0" err="1">
                <a:latin typeface="Consolas" panose="020B0609020204030204" pitchFamily="49" charset="0"/>
              </a:rPr>
              <a:t>ContentTemplate</a:t>
            </a:r>
            <a:r>
              <a:rPr lang="en-US" sz="1600" dirty="0">
                <a:latin typeface="Consolas" panose="020B0609020204030204" pitchFamily="49" charset="0"/>
              </a:rPr>
              <a:t>="{</a:t>
            </a:r>
            <a:r>
              <a:rPr lang="en-US" sz="1600" dirty="0" err="1">
                <a:latin typeface="Consolas" panose="020B0609020204030204" pitchFamily="49" charset="0"/>
              </a:rPr>
              <a:t>DataTemplate</a:t>
            </a:r>
            <a:r>
              <a:rPr lang="en-US" sz="1600" dirty="0">
                <a:latin typeface="Consolas" panose="020B0609020204030204" pitchFamily="49" charset="0"/>
              </a:rPr>
              <a:t> </a:t>
            </a:r>
            <a:r>
              <a:rPr lang="en-US" sz="1600" dirty="0" err="1">
                <a:latin typeface="Consolas" panose="020B0609020204030204" pitchFamily="49" charset="0"/>
              </a:rPr>
              <a:t>local:UpdatesPage</a:t>
            </a:r>
            <a:r>
              <a:rPr lang="en-US" sz="1600" dirty="0">
                <a:latin typeface="Consolas" panose="020B0609020204030204" pitchFamily="49" charset="0"/>
              </a:rPr>
              <a:t>}" /&gt;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ShellSection</a:t>
            </a:r>
            <a:r>
              <a:rPr lang="en-US" sz="1600" dirty="0">
                <a:latin typeface="Consolas" panose="020B0609020204030204" pitchFamily="49" charset="0"/>
              </a:rPr>
              <a:t>&gt;</a:t>
            </a:r>
          </a:p>
          <a:p>
            <a:pPr marL="0" indent="0">
              <a:buNone/>
            </a:pPr>
            <a:r>
              <a:rPr lang="en-US" sz="1600" dirty="0">
                <a:latin typeface="Consolas" panose="020B0609020204030204" pitchFamily="49" charset="0"/>
              </a:rPr>
              <a:t>    &lt;/</a:t>
            </a:r>
            <a:r>
              <a:rPr lang="en-US" sz="1600" dirty="0" err="1">
                <a:latin typeface="Consolas" panose="020B0609020204030204" pitchFamily="49" charset="0"/>
              </a:rPr>
              <a:t>ShellItem</a:t>
            </a:r>
            <a:r>
              <a:rPr lang="en-US" sz="1600" dirty="0">
                <a:latin typeface="Consolas" panose="020B0609020204030204" pitchFamily="49" charset="0"/>
              </a:rPr>
              <a:t>&gt;</a:t>
            </a:r>
          </a:p>
          <a:p>
            <a:pPr marL="0" indent="0">
              <a:buNone/>
            </a:pPr>
            <a:r>
              <a:rPr lang="en-US" sz="1600" dirty="0">
                <a:latin typeface="Consolas" panose="020B0609020204030204" pitchFamily="49" charset="0"/>
              </a:rPr>
              <a:t>&lt;/Shell&gt;</a:t>
            </a:r>
          </a:p>
        </p:txBody>
      </p:sp>
      <p:sp>
        <p:nvSpPr>
          <p:cNvPr id="2" name="TextBox 1">
            <a:extLst>
              <a:ext uri="{FF2B5EF4-FFF2-40B4-BE49-F238E27FC236}">
                <a16:creationId xmlns:a16="http://schemas.microsoft.com/office/drawing/2014/main" id="{A92FA5AF-9BA0-3D4E-AF75-F8C8BE77B7FB}"/>
              </a:ext>
            </a:extLst>
          </p:cNvPr>
          <p:cNvSpPr txBox="1"/>
          <p:nvPr/>
        </p:nvSpPr>
        <p:spPr>
          <a:xfrm>
            <a:off x="121398" y="6302607"/>
            <a:ext cx="9975038"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Note: To hide the Flyout menu altogether set </a:t>
            </a:r>
            <a:r>
              <a:rPr lang="en-US" sz="2400" dirty="0" err="1">
                <a:gradFill>
                  <a:gsLst>
                    <a:gs pos="2917">
                      <a:schemeClr val="tx1"/>
                    </a:gs>
                    <a:gs pos="30000">
                      <a:schemeClr val="tx1"/>
                    </a:gs>
                  </a:gsLst>
                  <a:lin ang="5400000" scaled="0"/>
                </a:gradFill>
              </a:rPr>
              <a:t>FlyoutBehavior</a:t>
            </a:r>
            <a:r>
              <a:rPr lang="en-US" sz="2400" dirty="0">
                <a:gradFill>
                  <a:gsLst>
                    <a:gs pos="2917">
                      <a:schemeClr val="tx1"/>
                    </a:gs>
                    <a:gs pos="30000">
                      <a:schemeClr val="tx1"/>
                    </a:gs>
                  </a:gsLst>
                  <a:lin ang="5400000" scaled="0"/>
                </a:gradFill>
              </a:rPr>
              <a:t>=“Disabled”</a:t>
            </a:r>
          </a:p>
        </p:txBody>
      </p:sp>
    </p:spTree>
    <p:extLst>
      <p:ext uri="{BB962C8B-B14F-4D97-AF65-F5344CB8AC3E}">
        <p14:creationId xmlns:p14="http://schemas.microsoft.com/office/powerpoint/2010/main" val="2653603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2.xml><?xml version="1.0" encoding="utf-8"?>
<a:theme xmlns:a="http://schemas.openxmlformats.org/drawingml/2006/main" name="5-50109_Microsoft_Dark_Template">
  <a:themeElements>
    <a:clrScheme name="Microsoft 2017 Dark">
      <a:dk1>
        <a:srgbClr val="353535"/>
      </a:dk1>
      <a:lt1>
        <a:srgbClr val="FFFFFF"/>
      </a:lt1>
      <a:dk2>
        <a:srgbClr val="D83B01"/>
      </a:dk2>
      <a:lt2>
        <a:srgbClr val="CDF4FF"/>
      </a:lt2>
      <a:accent1>
        <a:srgbClr val="D83B01"/>
      </a:accent1>
      <a:accent2>
        <a:srgbClr val="FF8C00"/>
      </a:accent2>
      <a:accent3>
        <a:srgbClr val="FFB900"/>
      </a:accent3>
      <a:accent4>
        <a:srgbClr val="00BCF2"/>
      </a:accent4>
      <a:accent5>
        <a:srgbClr val="D2D2D2"/>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7C638A3A-D771-4183-8214-2AFBE384714F}"/>
    </a:ext>
  </a:extLst>
</a:theme>
</file>

<file path=ppt/theme/theme3.xml><?xml version="1.0" encoding="utf-8"?>
<a:theme xmlns:a="http://schemas.openxmlformats.org/drawingml/2006/main" name="2_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ession_x0020_Code xmlns="04e01bb1-6d80-42e9-ae53-416b1e8aa845" xsi:nil="true"/>
    <LikesCount xmlns="http://schemas.microsoft.com/sharepoint/v3" xsi:nil="true"/>
    <_x0062_bc8 xmlns="e889e55c-35cf-43c7-aaf4-cf2500919dd8">
      <UserInfo>
        <DisplayName/>
        <AccountId xsi:nil="true"/>
        <AccountType/>
      </UserInfo>
    </_x0062_bc8>
    <External_x0020_Speaker xmlns="04e01bb1-6d80-42e9-ae53-416b1e8aa845" xsi:nil="true"/>
    <fb4e50409e3b4517bb965b3c7125e153 xmlns="04e01bb1-6d80-42e9-ae53-416b1e8aa845">
      <Terms xmlns="http://schemas.microsoft.com/office/infopath/2007/PartnerControls"/>
    </fb4e50409e3b4517bb965b3c7125e153>
    <MS_x0020_Content_x0020_Owner xmlns="04e01bb1-6d80-42e9-ae53-416b1e8aa845">
      <UserInfo>
        <DisplayName/>
        <AccountId xsi:nil="true"/>
        <AccountType/>
      </UserInfo>
    </MS_x0020_Content_x0020_Owner>
    <l61c8586195b4657a1f710a539f9bc3a xmlns="04e01bb1-6d80-42e9-ae53-416b1e8aa845">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l61c8586195b4657a1f710a539f9bc3a>
    <a645af38eebb4a1ea4744f163c56ea26 xmlns="04e01bb1-6d80-42e9-ae53-416b1e8aa845">
      <Terms xmlns="http://schemas.microsoft.com/office/infopath/2007/PartnerControls"/>
    </a645af38eebb4a1ea4744f163c56ea26>
    <g60601ae6c3e4c409eb6a70077dda16d xmlns="04e01bb1-6d80-42e9-ae53-416b1e8aa845">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g60601ae6c3e4c409eb6a70077dda16d>
    <e6bd9c8ce3ed4fe68161c78952f36fbc xmlns="04e01bb1-6d80-42e9-ae53-416b1e8aa845">
      <Terms xmlns="http://schemas.microsoft.com/office/infopath/2007/PartnerControls"/>
    </e6bd9c8ce3ed4fe68161c78952f36fbc>
    <MS_x0020_Speaker xmlns="04e01bb1-6d80-42e9-ae53-416b1e8aa845">
      <UserInfo>
        <DisplayName/>
        <AccountId xsi:nil="true"/>
        <AccountType/>
      </UserInfo>
    </MS_x0020_Speaker>
    <Presentation_x0020_Date xmlns="04e01bb1-6d80-42e9-ae53-416b1e8aa845" xsi:nil="true"/>
    <Event_x0020_Start_x0020_Date xmlns="04e01bb1-6d80-42e9-ae53-416b1e8aa845">2017-09-25T00:00:00+00:00</Event_x0020_Start_x0020_Date>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 2017</TermName>
          <TermId xmlns="http://schemas.microsoft.com/office/infopath/2007/PartnerControls">21d30605-03f6-4b08-a63a-5a553eb19f84</TermId>
        </TermInfo>
      </Terms>
    </TaxKeywordTaxHTField>
    <e349cd3f156b4e7d8653c9cd4f2d8fb4 xmlns="04e01bb1-6d80-42e9-ae53-416b1e8aa845">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e349cd3f156b4e7d8653c9cd4f2d8fb4>
    <TaxCatchAll xmlns="230e9df3-be65-4c73-a93b-d1236ebd677e">
      <Value>55</Value>
      <Value>54</Value>
      <Value>53</Value>
      <Value>16</Value>
    </TaxCatchAll>
    <Event_x0020_End_x0020_Date xmlns="04e01bb1-6d80-42e9-ae53-416b1e8aa845">2017-09-29T00:00:00+00:00</Event_x0020_End_x0020_Date>
    <c2f1b796fca04ddbb48af271e99c8750 xmlns="04e01bb1-6d80-42e9-ae53-416b1e8aa845">
      <Terms xmlns="http://schemas.microsoft.com/office/infopath/2007/PartnerControls"/>
    </c2f1b796fca04ddbb48af271e99c875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A584695755FE764EB25B07353E74077C00D779C3CEF1177A4F8B41F96DF87A1F66" ma:contentTypeVersion="27" ma:contentTypeDescription="" ma:contentTypeScope="" ma:versionID="8641f81e7643323f4894ad5cfb9fb0f3">
  <xsd:schema xmlns:xsd="http://www.w3.org/2001/XMLSchema" xmlns:xs="http://www.w3.org/2001/XMLSchema" xmlns:p="http://schemas.microsoft.com/office/2006/metadata/properties" xmlns:ns1="http://schemas.microsoft.com/sharepoint/v3" xmlns:ns2="04e01bb1-6d80-42e9-ae53-416b1e8aa845" xmlns:ns3="230e9df3-be65-4c73-a93b-d1236ebd677e" xmlns:ns5="e889e55c-35cf-43c7-aaf4-cf2500919dd8" targetNamespace="http://schemas.microsoft.com/office/2006/metadata/properties" ma:root="true" ma:fieldsID="cfa393de6d5a52634dd4113eb929c878" ns1:_="" ns2:_="" ns3:_="" ns5:_="">
    <xsd:import namespace="http://schemas.microsoft.com/sharepoint/v3"/>
    <xsd:import namespace="04e01bb1-6d80-42e9-ae53-416b1e8aa845"/>
    <xsd:import namespace="230e9df3-be65-4c73-a93b-d1236ebd677e"/>
    <xsd:import namespace="e889e55c-35cf-43c7-aaf4-cf2500919dd8"/>
    <xsd:element name="properties">
      <xsd:complexType>
        <xsd:sequence>
          <xsd:element name="documentManagement">
            <xsd:complexType>
              <xsd:all>
                <xsd:element ref="ns2:e349cd3f156b4e7d8653c9cd4f2d8fb4" minOccurs="0"/>
                <xsd:element ref="ns3:TaxCatchAll" minOccurs="0"/>
                <xsd:element ref="ns3:TaxCatchAllLabel" minOccurs="0"/>
                <xsd:element ref="ns2:g60601ae6c3e4c409eb6a70077dda16d" minOccurs="0"/>
                <xsd:element ref="ns2:l61c8586195b4657a1f710a539f9bc3a"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e6bd9c8ce3ed4fe68161c78952f36fbc" minOccurs="0"/>
                <xsd:element ref="ns2:c2f1b796fca04ddbb48af271e99c8750" minOccurs="0"/>
                <xsd:element ref="ns2:Session_x0020_Code" minOccurs="0"/>
                <xsd:element ref="ns2:MS_x0020_Content_x0020_Owner" minOccurs="0"/>
                <xsd:element ref="ns2:a645af38eebb4a1ea4744f163c56ea26" minOccurs="0"/>
                <xsd:element ref="ns2:fb4e50409e3b4517bb965b3c7125e15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5:_x0062_bc8"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4e01bb1-6d80-42e9-ae53-416b1e8aa845" elementFormDefault="qualified">
    <xsd:import namespace="http://schemas.microsoft.com/office/2006/documentManagement/types"/>
    <xsd:import namespace="http://schemas.microsoft.com/office/infopath/2007/PartnerControls"/>
    <xsd:element name="e349cd3f156b4e7d8653c9cd4f2d8fb4" ma:index="8" nillable="true" ma:taxonomy="true" ma:internalName="e349cd3f156b4e7d8653c9cd4f2d8fb4" ma:taxonomyFieldName="Event_x0020_Name" ma:displayName="Event Name" ma:default="" ma:fieldId="{e349cd3f-156b-4e7d-8653-c9cd4f2d8fb4}"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g60601ae6c3e4c409eb6a70077dda16d" ma:index="12" nillable="true" ma:taxonomy="true" ma:internalName="g60601ae6c3e4c409eb6a70077dda16d" ma:taxonomyFieldName="Event_x0020_Location" ma:displayName="Event Location" ma:default="" ma:fieldId="{060601ae-6c3e-4c40-9eb6-a70077dda16d}"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l61c8586195b4657a1f710a539f9bc3a" ma:index="14" nillable="true" ma:taxonomy="true" ma:internalName="l61c8586195b4657a1f710a539f9bc3a" ma:taxonomyFieldName="Event_x0020_Venue" ma:displayName="Event Venue" ma:default="" ma:fieldId="{561c8586-195b-4657-a1f7-10a539f9bc3a}"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e6bd9c8ce3ed4fe68161c78952f36fbc" ma:index="21" nillable="true" ma:taxonomy="true" ma:internalName="e6bd9c8ce3ed4fe68161c78952f36fbc" ma:taxonomyFieldName="Product" ma:displayName="Product" ma:default="" ma:fieldId="{e6bd9c8c-e3ed-4fe6-8161-c78952f36fb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c2f1b796fca04ddbb48af271e99c8750" ma:index="23" nillable="true" ma:taxonomy="true" ma:internalName="c2f1b796fca04ddbb48af271e99c8750" ma:taxonomyFieldName="Campaign" ma:displayName="Campaign" ma:default="" ma:fieldId="{c2f1b796-fca0-4ddb-b48a-f271e99c875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645af38eebb4a1ea4744f163c56ea26" ma:index="27" nillable="true" ma:taxonomy="true" ma:internalName="a645af38eebb4a1ea4744f163c56ea26" ma:taxonomyFieldName="Track" ma:displayName="Track" ma:default="" ma:fieldId="{a645af38-eebb-4a1e-a474-4f163c56ea26}" ma:sspId="e385fb40-52d4-4fae-9c5b-3e8ff8a5878e" ma:termSetId="c41d04fa-0c93-454c-bbda-19a0dbc9ce57" ma:anchorId="00000000-0000-0000-0000-000000000000" ma:open="true" ma:isKeyword="false">
      <xsd:complexType>
        <xsd:sequence>
          <xsd:element ref="pc:Terms" minOccurs="0" maxOccurs="1"/>
        </xsd:sequence>
      </xsd:complexType>
    </xsd:element>
    <xsd:element name="fb4e50409e3b4517bb965b3c7125e153" ma:index="29" nillable="true" ma:taxonomy="true" ma:internalName="fb4e50409e3b4517bb965b3c7125e153" ma:taxonomyFieldName="Audience1" ma:displayName="Audience" ma:default="" ma:fieldId="{fb4e5040-9e3b-4517-bb96-5b3c7125e15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40" nillable="true" ma:displayName="Last Shared By User" ma:description="" ma:hidden="true" ma:internalName="LastSharedByUser" ma:readOnly="true">
      <xsd:simpleType>
        <xsd:restriction base="dms:Note"/>
      </xsd:simpleType>
    </xsd:element>
    <xsd:element name="LastSharedByTime" ma:index="4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508df36-a784-4474-b4a6-3a99ee8c8b37}" ma:internalName="TaxCatchAll" ma:showField="CatchAllData"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508df36-a784-4474-b4a6-3a99ee8c8b37}" ma:internalName="TaxCatchAllLabel" ma:readOnly="true" ma:showField="CatchAllDataLabel" ma:web="04e01bb1-6d80-42e9-ae53-416b1e8aa845">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e889e55c-35cf-43c7-aaf4-cf2500919dd8" elementFormDefault="qualified">
    <xsd:import namespace="http://schemas.microsoft.com/office/2006/documentManagement/types"/>
    <xsd:import namespace="http://schemas.microsoft.com/office/infopath/2007/PartnerControls"/>
    <xsd:element name="_x0062_bc8" ma:index="39" nillable="true" ma:displayName="Person or Group" ma:list="UserInfo" ma:internalName="_x0062_bc8">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diaServiceMetadata" ma:index="42" nillable="true" ma:displayName="MediaServiceMetadata" ma:description="" ma:hidden="true" ma:internalName="MediaServiceMetadata" ma:readOnly="true">
      <xsd:simpleType>
        <xsd:restriction base="dms:Note"/>
      </xsd:simpleType>
    </xsd:element>
    <xsd:element name="MediaServiceFastMetadata" ma:index="43"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F990F116-B58F-4255-B05B-DA3808E0E5C6}">
  <ds:schemaRefs>
    <ds:schemaRef ds:uri="http://www.w3.org/XML/1998/namespace"/>
    <ds:schemaRef ds:uri="http://schemas.microsoft.com/sharepoint/v3"/>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e889e55c-35cf-43c7-aaf4-cf2500919dd8"/>
    <ds:schemaRef ds:uri="http://schemas.microsoft.com/office/2006/documentManagement/types"/>
    <ds:schemaRef ds:uri="230e9df3-be65-4c73-a93b-d1236ebd677e"/>
    <ds:schemaRef ds:uri="04e01bb1-6d80-42e9-ae53-416b1e8aa845"/>
    <ds:schemaRef ds:uri="http://purl.org/dc/dcmitype/"/>
  </ds:schemaRefs>
</ds:datastoreItem>
</file>

<file path=customXml/itemProps3.xml><?xml version="1.0" encoding="utf-8"?>
<ds:datastoreItem xmlns:ds="http://schemas.openxmlformats.org/officeDocument/2006/customXml" ds:itemID="{532F11E6-5A70-45F1-A1F4-684775A6869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4e01bb1-6d80-42e9-ae53-416b1e8aa845"/>
    <ds:schemaRef ds:uri="230e9df3-be65-4c73-a93b-d1236ebd677e"/>
    <ds:schemaRef ds:uri="e889e55c-35cf-43c7-aaf4-cf2500919dd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Microsoft_2017_16x9_Template</Template>
  <TotalTime>8698</TotalTime>
  <Words>2263</Words>
  <Application>Microsoft Macintosh PowerPoint</Application>
  <PresentationFormat>Custom</PresentationFormat>
  <Paragraphs>475</Paragraphs>
  <Slides>34</Slides>
  <Notes>11</Notes>
  <HiddenSlides>0</HiddenSlides>
  <MMClips>3</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34</vt:i4>
      </vt:variant>
    </vt:vector>
  </HeadingPairs>
  <TitlesOfParts>
    <vt:vector size="46" baseType="lpstr">
      <vt:lpstr>Arial</vt:lpstr>
      <vt:lpstr>Consolas</vt:lpstr>
      <vt:lpstr>Gotham Bold</vt:lpstr>
      <vt:lpstr>Gotham Medium</vt:lpstr>
      <vt:lpstr>Segoe UI</vt:lpstr>
      <vt:lpstr>Segoe UI Light</vt:lpstr>
      <vt:lpstr>Segoe UI Semibold</vt:lpstr>
      <vt:lpstr>Segoe UI Semilight</vt:lpstr>
      <vt:lpstr>Wingdings</vt:lpstr>
      <vt:lpstr>5-50109_Microsoft_Light_Template</vt:lpstr>
      <vt:lpstr>5-50109_Microsoft_Dark_Template</vt:lpstr>
      <vt:lpstr>2_5-30629_Build_Template_WHITE</vt:lpstr>
      <vt:lpstr>Xamarin.Forms 4.0</vt:lpstr>
      <vt:lpstr>Your platform for building anything</vt:lpstr>
      <vt:lpstr>Xamarin.Forms 4.0 Themes</vt:lpstr>
      <vt:lpstr>F100: Addressing the Little Things</vt:lpstr>
      <vt:lpstr>Xamarin Essentials A kit of essential cross platform APIs for your mobile apps – Native Android, Native iOS or Forms</vt:lpstr>
      <vt:lpstr>Xamarin.Forms Shell</vt:lpstr>
      <vt:lpstr>Shell Types</vt:lpstr>
      <vt:lpstr>Example Shell</vt:lpstr>
      <vt:lpstr>Level 1 – Flyout Menu Item</vt:lpstr>
      <vt:lpstr>Level 2 – Bottom Tabs</vt:lpstr>
      <vt:lpstr>Level 3 – Top Tabs</vt:lpstr>
      <vt:lpstr>Supported Navigation UI Patterns in Shell</vt:lpstr>
      <vt:lpstr>Feedback Driven Development</vt:lpstr>
      <vt:lpstr>http://bit.ly/forms-shell-survey</vt:lpstr>
      <vt:lpstr>Predict The UI</vt:lpstr>
      <vt:lpstr>Predict The UI</vt:lpstr>
      <vt:lpstr>Predict The UI</vt:lpstr>
      <vt:lpstr>Override Shell Navigation Behavior</vt:lpstr>
      <vt:lpstr>Override Shell Navigation Behavior</vt:lpstr>
      <vt:lpstr>Navigation</vt:lpstr>
      <vt:lpstr>Navigation Shell</vt:lpstr>
      <vt:lpstr>Navigation</vt:lpstr>
      <vt:lpstr>Example: Tailwind Traders</vt:lpstr>
      <vt:lpstr>Example: Shell Gallery</vt:lpstr>
      <vt:lpstr>Example: Gastropods</vt:lpstr>
      <vt:lpstr>Visual</vt:lpstr>
      <vt:lpstr>https://github.com/davidortinau/VisualChallenge </vt:lpstr>
      <vt:lpstr>CollectionView</vt:lpstr>
      <vt:lpstr>CollectionView</vt:lpstr>
      <vt:lpstr>CollectionView XAML</vt:lpstr>
      <vt:lpstr>CarouselView</vt:lpstr>
      <vt:lpstr>CarouselView XAML</vt:lpstr>
      <vt:lpstr>https://github.com/davidortinau/VisualChallenge </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Rapid Mobile App Development with Xamarin.Forms</dc:title>
  <dc:subject>&lt;Speech title here&gt;</dc:subject>
  <dc:creator>David Ortinau</dc:creator>
  <cp:keywords>Microsoft Ignite 2017</cp:keywords>
  <dc:description>Template: Mitchell Derrey, Silver Fox Productions_x000d_
Formatting: _x000d_
Audience Type:</dc:description>
  <cp:lastModifiedBy>Microsoft Office User</cp:lastModifiedBy>
  <cp:revision>129</cp:revision>
  <dcterms:created xsi:type="dcterms:W3CDTF">2017-09-20T13:44:44Z</dcterms:created>
  <dcterms:modified xsi:type="dcterms:W3CDTF">2019-02-20T01:09:54Z</dcterms:modified>
  <cp:category>Microsoft Ignite 2017</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0x010100A584695755FE764EB25B07353E74077C00D779C3CEF1177A4F8B41F96DF87A1F66</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55;#Orange County Convention Center|bd993e89-aa48-4695-84e0-3b53e88b1a79</vt:lpwstr>
  </property>
  <property fmtid="{D5CDD505-2E9C-101B-9397-08002B2CF9AE}" pid="7" name="Track">
    <vt:lpwstr/>
  </property>
  <property fmtid="{D5CDD505-2E9C-101B-9397-08002B2CF9AE}" pid="8" name="Event Location">
    <vt:lpwstr>54;#Orlando|8cc4ed56-1866-4501-a22c-89aafde6f59b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TaxKeyword">
    <vt:lpwstr>53;#Microsoft Ignite 2017|21d30605-03f6-4b08-a63a-5a553eb19f84</vt:lpwstr>
  </property>
  <property fmtid="{D5CDD505-2E9C-101B-9397-08002B2CF9AE}" pid="12" name="Audience1">
    <vt:lpwstr/>
  </property>
  <property fmtid="{D5CDD505-2E9C-101B-9397-08002B2CF9AE}" pid="13" name="Event Name">
    <vt:lpwstr>16;#Microsoft Ignite|9323c522-fe4b-4922-816b-10a1920d7afb</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daortin@microsoft.com</vt:lpwstr>
  </property>
  <property fmtid="{D5CDD505-2E9C-101B-9397-08002B2CF9AE}" pid="18" name="MSIP_Label_f42aa342-8706-4288-bd11-ebb85995028c_SetDate">
    <vt:lpwstr>2017-09-27T09:13:09.3923917-04:00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